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76" r:id="rId4"/>
    <p:sldId id="259" r:id="rId5"/>
    <p:sldId id="260" r:id="rId6"/>
    <p:sldId id="261" r:id="rId7"/>
    <p:sldId id="262" r:id="rId8"/>
    <p:sldId id="263" r:id="rId9"/>
    <p:sldId id="264" r:id="rId10"/>
    <p:sldId id="265" r:id="rId11"/>
    <p:sldId id="266" r:id="rId12"/>
    <p:sldId id="277" r:id="rId13"/>
    <p:sldId id="278" r:id="rId14"/>
    <p:sldId id="268" r:id="rId15"/>
    <p:sldId id="269" r:id="rId16"/>
    <p:sldId id="270" r:id="rId17"/>
    <p:sldId id="271" r:id="rId18"/>
    <p:sldId id="272" r:id="rId19"/>
    <p:sldId id="274" r:id="rId20"/>
    <p:sldId id="273" r:id="rId21"/>
    <p:sldId id="279" r:id="rId22"/>
    <p:sldId id="275" r:id="rId23"/>
    <p:sldId id="281" r:id="rId24"/>
    <p:sldId id="282" r:id="rId25"/>
    <p:sldId id="283" r:id="rId26"/>
    <p:sldId id="284" r:id="rId27"/>
    <p:sldId id="285"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p:restoredTop sz="94638"/>
  </p:normalViewPr>
  <p:slideViewPr>
    <p:cSldViewPr snapToGrid="0">
      <p:cViewPr varScale="1">
        <p:scale>
          <a:sx n="119" d="100"/>
          <a:sy n="119" d="100"/>
        </p:scale>
        <p:origin x="89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8DCD-2ED3-EB13-7A0B-8EFF134FE69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E1DA35-23A0-84E2-9431-A6FC1F5651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4BA4AD1-B117-7857-21EF-1B61B797F9D4}"/>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5" name="Footer Placeholder 4">
            <a:extLst>
              <a:ext uri="{FF2B5EF4-FFF2-40B4-BE49-F238E27FC236}">
                <a16:creationId xmlns:a16="http://schemas.microsoft.com/office/drawing/2014/main" id="{AE815310-7286-D377-8A18-8C59A54C8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E834B-9F9E-598D-76DF-FE222E49764B}"/>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284091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D3F7-2041-9A00-1840-162CCF771D9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2FD2286-9883-2B15-7416-CBB0305A6F5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9FCD538-E391-762A-AB70-62315FA9B91E}"/>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5" name="Footer Placeholder 4">
            <a:extLst>
              <a:ext uri="{FF2B5EF4-FFF2-40B4-BE49-F238E27FC236}">
                <a16:creationId xmlns:a16="http://schemas.microsoft.com/office/drawing/2014/main" id="{2D92445B-02F1-15E8-8FD7-85091C777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1DD52-091C-46D2-1C04-64412FA1A604}"/>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2695207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7B85D7-0C9B-02C3-E917-1312CED212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7A941CF-09EE-4697-629E-6A6212E73B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EE117E-4C84-BD5E-1B1A-EB6912731F6B}"/>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5" name="Footer Placeholder 4">
            <a:extLst>
              <a:ext uri="{FF2B5EF4-FFF2-40B4-BE49-F238E27FC236}">
                <a16:creationId xmlns:a16="http://schemas.microsoft.com/office/drawing/2014/main" id="{04AAA909-313F-E48E-BADA-D427D449C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B3D55-6E0F-5785-B0EF-C5D9B933D73F}"/>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1756006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350C-371A-85AA-DC36-758E5E010C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8A521D8-6651-DBE5-FDAB-828BBDB6EC0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8F684F-4EF6-6450-4341-4C2C4947FC2E}"/>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5" name="Footer Placeholder 4">
            <a:extLst>
              <a:ext uri="{FF2B5EF4-FFF2-40B4-BE49-F238E27FC236}">
                <a16:creationId xmlns:a16="http://schemas.microsoft.com/office/drawing/2014/main" id="{E554B014-82A9-29D7-53D9-3AC5EDCB0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375C12-8B13-9F85-5025-0CB12F021DAF}"/>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284089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F20A-965C-4443-EA7B-CEB0B2F66D1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532E8FD-E5C3-23D8-E379-8B59AC57DF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497D194-3B3F-6B56-A826-4DBD57884455}"/>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5" name="Footer Placeholder 4">
            <a:extLst>
              <a:ext uri="{FF2B5EF4-FFF2-40B4-BE49-F238E27FC236}">
                <a16:creationId xmlns:a16="http://schemas.microsoft.com/office/drawing/2014/main" id="{C710F09B-5F9C-9D0D-9E6B-A6922DB1E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03D78-4967-D76E-87D7-14CCE19EC397}"/>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2673227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8FB3-8FB7-AEF0-3D5D-EF87C195021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06BC7BF-9FD8-4E98-1086-8D31A569370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2D6C804-9179-140F-94A0-75771B84C6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9209426-7A85-8046-5661-7C4777E1AD3A}"/>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6" name="Footer Placeholder 5">
            <a:extLst>
              <a:ext uri="{FF2B5EF4-FFF2-40B4-BE49-F238E27FC236}">
                <a16:creationId xmlns:a16="http://schemas.microsoft.com/office/drawing/2014/main" id="{66C97D11-178B-F1EA-813A-3D885B2C4E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77054-C626-0364-6867-09D0532CE417}"/>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3678815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4860-0BC4-B140-C624-E7DB140E353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1E38E80-74F0-3A26-7644-10BA8067A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E402B17-0D74-64AC-30F7-1ED3582292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4E22E8C-AF5F-B37C-EFA5-73531F9DC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BBE5B22-2283-0106-3814-DF6E9D94E30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0B3134-60BA-A7E1-5BEF-4D2EA1A9BA52}"/>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8" name="Footer Placeholder 7">
            <a:extLst>
              <a:ext uri="{FF2B5EF4-FFF2-40B4-BE49-F238E27FC236}">
                <a16:creationId xmlns:a16="http://schemas.microsoft.com/office/drawing/2014/main" id="{E52F2BCA-3F43-E618-C24E-013F76705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B08F7C-FE7C-449B-9DD5-C2E3175DE945}"/>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166694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91E93-1C6B-76C7-66FE-B5FEFAB0374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E62D5C-2829-BCC3-C31E-C38097C7C449}"/>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4" name="Footer Placeholder 3">
            <a:extLst>
              <a:ext uri="{FF2B5EF4-FFF2-40B4-BE49-F238E27FC236}">
                <a16:creationId xmlns:a16="http://schemas.microsoft.com/office/drawing/2014/main" id="{7BA02279-BE01-2515-7034-F095A83C2B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78A297-8F94-E390-71A6-D8165813F717}"/>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408334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B760C8-6387-9A42-4A11-06D817B8EFCD}"/>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3" name="Footer Placeholder 2">
            <a:extLst>
              <a:ext uri="{FF2B5EF4-FFF2-40B4-BE49-F238E27FC236}">
                <a16:creationId xmlns:a16="http://schemas.microsoft.com/office/drawing/2014/main" id="{D77F67A7-22EA-C207-DA64-48ADA5C5AE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8D63B7-B204-E157-08B5-36B500C9E553}"/>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95368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39D7-808C-F3A1-E1D7-DB30EA4A9E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94A0D20-DE70-37D2-6DAB-FD7D366651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9C9EDF8-2641-3620-B2ED-DFD6EA362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CC1947-3D10-FA6D-8302-4708684FC8F4}"/>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6" name="Footer Placeholder 5">
            <a:extLst>
              <a:ext uri="{FF2B5EF4-FFF2-40B4-BE49-F238E27FC236}">
                <a16:creationId xmlns:a16="http://schemas.microsoft.com/office/drawing/2014/main" id="{B2AE8216-0DC7-184B-5942-A00A8E8779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6CBA5F-EB4B-8038-CAA0-3AF3FE7DE980}"/>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266147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D1C4-4308-3172-790C-9D15F7CA2FB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682A34B-42FF-EE28-FEB6-F1AAFB9C85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8F2165-3AF0-FA7D-CD77-48C83794A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0FC06D-FE89-BF51-2E04-F6171B510996}"/>
              </a:ext>
            </a:extLst>
          </p:cNvPr>
          <p:cNvSpPr>
            <a:spLocks noGrp="1"/>
          </p:cNvSpPr>
          <p:nvPr>
            <p:ph type="dt" sz="half" idx="10"/>
          </p:nvPr>
        </p:nvSpPr>
        <p:spPr/>
        <p:txBody>
          <a:bodyPr/>
          <a:lstStyle/>
          <a:p>
            <a:fld id="{BB606D73-73F9-6144-B4D2-8BC90AC6D104}" type="datetimeFigureOut">
              <a:rPr lang="en-US" smtClean="0"/>
              <a:t>2/14/26</a:t>
            </a:fld>
            <a:endParaRPr lang="en-US"/>
          </a:p>
        </p:txBody>
      </p:sp>
      <p:sp>
        <p:nvSpPr>
          <p:cNvPr id="6" name="Footer Placeholder 5">
            <a:extLst>
              <a:ext uri="{FF2B5EF4-FFF2-40B4-BE49-F238E27FC236}">
                <a16:creationId xmlns:a16="http://schemas.microsoft.com/office/drawing/2014/main" id="{9D39EBB6-A3E7-B62D-EDB0-723CB29F91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5A7BE3-E20B-4A40-7101-B507026D0F75}"/>
              </a:ext>
            </a:extLst>
          </p:cNvPr>
          <p:cNvSpPr>
            <a:spLocks noGrp="1"/>
          </p:cNvSpPr>
          <p:nvPr>
            <p:ph type="sldNum" sz="quarter" idx="12"/>
          </p:nvPr>
        </p:nvSpPr>
        <p:spPr/>
        <p:txBody>
          <a:bodyPr/>
          <a:lstStyle/>
          <a:p>
            <a:fld id="{4EE90AEC-F474-9A4C-BD9F-8D50745EA8C5}" type="slidenum">
              <a:rPr lang="en-US" smtClean="0"/>
              <a:t>‹#›</a:t>
            </a:fld>
            <a:endParaRPr lang="en-US"/>
          </a:p>
        </p:txBody>
      </p:sp>
    </p:spTree>
    <p:extLst>
      <p:ext uri="{BB962C8B-B14F-4D97-AF65-F5344CB8AC3E}">
        <p14:creationId xmlns:p14="http://schemas.microsoft.com/office/powerpoint/2010/main" val="121045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CB8A59-E7BA-19AA-8480-CAF7D717E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FFC95C-38E2-24A0-967B-985A881CF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10DB9F-F8BE-4DA3-89A3-E6D0DCA20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606D73-73F9-6144-B4D2-8BC90AC6D104}" type="datetimeFigureOut">
              <a:rPr lang="en-US" smtClean="0"/>
              <a:t>2/14/26</a:t>
            </a:fld>
            <a:endParaRPr lang="en-US"/>
          </a:p>
        </p:txBody>
      </p:sp>
      <p:sp>
        <p:nvSpPr>
          <p:cNvPr id="5" name="Footer Placeholder 4">
            <a:extLst>
              <a:ext uri="{FF2B5EF4-FFF2-40B4-BE49-F238E27FC236}">
                <a16:creationId xmlns:a16="http://schemas.microsoft.com/office/drawing/2014/main" id="{D3E0BA74-B39B-A634-60BC-FEC61966A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3218F5-AC31-789D-099A-601E27A6A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E90AEC-F474-9A4C-BD9F-8D50745EA8C5}" type="slidenum">
              <a:rPr lang="en-US" smtClean="0"/>
              <a:t>‹#›</a:t>
            </a:fld>
            <a:endParaRPr lang="en-US"/>
          </a:p>
        </p:txBody>
      </p:sp>
    </p:spTree>
    <p:extLst>
      <p:ext uri="{BB962C8B-B14F-4D97-AF65-F5344CB8AC3E}">
        <p14:creationId xmlns:p14="http://schemas.microsoft.com/office/powerpoint/2010/main" val="3468474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mailto:reception@uk.mufg.jp"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37D200-1773-E91D-6778-C1A43649D8D7}"/>
              </a:ext>
            </a:extLst>
          </p:cNvPr>
          <p:cNvSpPr txBox="1"/>
          <p:nvPr/>
        </p:nvSpPr>
        <p:spPr>
          <a:xfrm>
            <a:off x="390142" y="1533919"/>
            <a:ext cx="5705857" cy="5324535"/>
          </a:xfrm>
          <a:prstGeom prst="rect">
            <a:avLst/>
          </a:prstGeom>
          <a:noFill/>
        </p:spPr>
        <p:txBody>
          <a:bodyPr wrap="square" lIns="91440" tIns="45720" rIns="91440" bIns="45720" anchor="t">
            <a:spAutoFit/>
          </a:bodyPr>
          <a:lstStyle/>
          <a:p>
            <a:r>
              <a:rPr lang="en-US" b="1" dirty="0"/>
              <a:t>Introduction</a:t>
            </a:r>
          </a:p>
          <a:p>
            <a:endParaRPr lang="en-US" b="1" dirty="0">
              <a:ea typeface="+mn-lt"/>
              <a:cs typeface="+mn-lt"/>
            </a:endParaRPr>
          </a:p>
          <a:p>
            <a:pPr algn="just"/>
            <a:r>
              <a:rPr lang="en-US" dirty="0">
                <a:ea typeface="+mn-lt"/>
                <a:cs typeface="+mn-lt"/>
              </a:rPr>
              <a:t>Welcome to the MUFG Hospitality Department. We are committed to delivering a consistently high standard of hospitality catering, where food quality and service excellence go hand in hand. Our team provides a prompt, discreet, and professional service to ensure every experience meets the standards you expect.</a:t>
            </a:r>
            <a:endParaRPr lang="en-US" dirty="0"/>
          </a:p>
          <a:p>
            <a:pPr algn="just"/>
            <a:endParaRPr lang="en-US" dirty="0">
              <a:ea typeface="+mn-lt"/>
              <a:cs typeface="+mn-lt"/>
            </a:endParaRPr>
          </a:p>
          <a:p>
            <a:pPr algn="just"/>
            <a:r>
              <a:rPr lang="en-US" dirty="0">
                <a:ea typeface="+mn-lt"/>
                <a:cs typeface="+mn-lt"/>
              </a:rPr>
              <a:t>To support the smooth delivery of your event, this hospitality brochure outlines the range of services available. We would be pleased to meet with you to discuss any aspect of your catering requirements. </a:t>
            </a:r>
          </a:p>
          <a:p>
            <a:pPr algn="just"/>
            <a:endParaRPr lang="en-US" dirty="0">
              <a:ea typeface="+mn-lt"/>
              <a:cs typeface="+mn-lt"/>
            </a:endParaRPr>
          </a:p>
          <a:p>
            <a:pPr algn="just"/>
            <a:r>
              <a:rPr lang="en-US" dirty="0">
                <a:ea typeface="+mn-lt"/>
                <a:cs typeface="+mn-lt"/>
              </a:rPr>
              <a:t>Should you have any specific requests or dietary requirements, we will always do our best to accommodate them.</a:t>
            </a:r>
            <a:endParaRPr lang="en-US" dirty="0"/>
          </a:p>
          <a:p>
            <a:pPr marL="0" indent="0">
              <a:buNone/>
            </a:pPr>
            <a:endParaRPr lang="en-US" b="1" i="1" dirty="0">
              <a:latin typeface="Helvetica" pitchFamily="2" charset="0"/>
              <a:cs typeface="Didot" panose="02000503000000020003" pitchFamily="2" charset="-79"/>
            </a:endParaRPr>
          </a:p>
          <a:p>
            <a:pPr marL="0"/>
            <a:endParaRPr lang="en-US" sz="1600" dirty="0">
              <a:latin typeface="Montserrat" panose="00000500000000000000" pitchFamily="2" charset="0"/>
              <a:cs typeface="Cordia New" panose="020B0304020202020204" pitchFamily="34" charset="-34"/>
            </a:endParaRPr>
          </a:p>
        </p:txBody>
      </p:sp>
      <p:pic>
        <p:nvPicPr>
          <p:cNvPr id="3" name="Picture 2">
            <a:extLst>
              <a:ext uri="{FF2B5EF4-FFF2-40B4-BE49-F238E27FC236}">
                <a16:creationId xmlns:a16="http://schemas.microsoft.com/office/drawing/2014/main" id="{4BFFD656-5DE1-2AD3-3219-3B925F032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654" y="0"/>
            <a:ext cx="4570346" cy="6858000"/>
          </a:xfrm>
          <a:prstGeom prst="rect">
            <a:avLst/>
          </a:prstGeom>
        </p:spPr>
      </p:pic>
      <p:sp>
        <p:nvSpPr>
          <p:cNvPr id="7" name="TextBox 6">
            <a:extLst>
              <a:ext uri="{FF2B5EF4-FFF2-40B4-BE49-F238E27FC236}">
                <a16:creationId xmlns:a16="http://schemas.microsoft.com/office/drawing/2014/main" id="{8021365B-30C5-5C7D-70F5-42C392868B3D}"/>
              </a:ext>
            </a:extLst>
          </p:cNvPr>
          <p:cNvSpPr txBox="1"/>
          <p:nvPr/>
        </p:nvSpPr>
        <p:spPr>
          <a:xfrm>
            <a:off x="667452" y="556201"/>
            <a:ext cx="3897670" cy="830997"/>
          </a:xfrm>
          <a:prstGeom prst="rect">
            <a:avLst/>
          </a:prstGeom>
          <a:noFill/>
        </p:spPr>
        <p:txBody>
          <a:bodyPr wrap="none" lIns="91440" tIns="45720" rIns="91440" bIns="45720" rtlCol="0" anchor="t">
            <a:spAutoFit/>
          </a:bodyPr>
          <a:lstStyle/>
          <a:p>
            <a:pPr algn="ctr"/>
            <a:r>
              <a:rPr lang="en-US" sz="2400" b="1" i="1" dirty="0">
                <a:solidFill>
                  <a:srgbClr val="000000"/>
                </a:solidFill>
                <a:latin typeface="Helvetica"/>
                <a:cs typeface="Helvetica"/>
              </a:rPr>
              <a:t>HOSPITALITY &amp; EVENTS </a:t>
            </a:r>
            <a:endParaRPr lang="en-US" b="1"/>
          </a:p>
          <a:p>
            <a:pPr algn="ctr"/>
            <a:r>
              <a:rPr lang="en-US" sz="2400" b="1" i="1" dirty="0">
                <a:solidFill>
                  <a:srgbClr val="000000"/>
                </a:solidFill>
                <a:latin typeface="Helvetica"/>
                <a:cs typeface="Helvetica"/>
              </a:rPr>
              <a:t>Catering Brochure  </a:t>
            </a:r>
          </a:p>
        </p:txBody>
      </p:sp>
    </p:spTree>
    <p:extLst>
      <p:ext uri="{BB962C8B-B14F-4D97-AF65-F5344CB8AC3E}">
        <p14:creationId xmlns:p14="http://schemas.microsoft.com/office/powerpoint/2010/main" val="2232855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EF683-1AA1-B042-A93F-68DEB2B38FD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EDE935E-D844-6203-0EF8-B882B15A87E8}"/>
              </a:ext>
            </a:extLst>
          </p:cNvPr>
          <p:cNvSpPr txBox="1"/>
          <p:nvPr/>
        </p:nvSpPr>
        <p:spPr>
          <a:xfrm>
            <a:off x="402244" y="1692899"/>
            <a:ext cx="6193414" cy="3108543"/>
          </a:xfrm>
          <a:prstGeom prst="rect">
            <a:avLst/>
          </a:prstGeom>
          <a:noFill/>
        </p:spPr>
        <p:txBody>
          <a:bodyPr wrap="square" lIns="91440" tIns="45720" rIns="91440" bIns="45720" anchor="t">
            <a:spAutoFit/>
          </a:bodyPr>
          <a:lstStyle/>
          <a:p>
            <a:r>
              <a:rPr lang="en-GB" b="1">
                <a:latin typeface="Helvetica"/>
                <a:cs typeface="Helvetica"/>
              </a:rPr>
              <a:t>ITALIAN FOCACCIA &amp; CIABATTA PLATTER</a:t>
            </a:r>
            <a:endParaRPr lang="en-GB" b="1">
              <a:latin typeface="Helvetica" pitchFamily="2" charset="0"/>
            </a:endParaRPr>
          </a:p>
          <a:p>
            <a:endParaRPr lang="en-GB" sz="1600" dirty="0">
              <a:latin typeface="Helvetica" pitchFamily="2" charset="0"/>
              <a:cs typeface="Cordia New" panose="020B0304020202020204" pitchFamily="34" charset="-34"/>
            </a:endParaRPr>
          </a:p>
          <a:p>
            <a:r>
              <a:rPr lang="en-GB" sz="1600" dirty="0">
                <a:latin typeface="Helvetica"/>
                <a:cs typeface="Cordia New"/>
              </a:rPr>
              <a:t>Ciabatta, black olive and sun-blushed tomato ciabatta and </a:t>
            </a:r>
            <a:r>
              <a:rPr lang="en-GB" sz="1600">
                <a:latin typeface="Helvetica"/>
                <a:cs typeface="Cordia New"/>
              </a:rPr>
              <a:t>focaccia breads - filled with the following Italian fillings:</a:t>
            </a:r>
            <a:br>
              <a:rPr lang="en-GB" sz="1600" dirty="0">
                <a:latin typeface="Helvetica" pitchFamily="2" charset="0"/>
                <a:cs typeface="Cordia New" panose="020B0304020202020204" pitchFamily="34" charset="-34"/>
              </a:rPr>
            </a:br>
            <a:r>
              <a:rPr lang="en-GB" sz="1600">
                <a:latin typeface="Helvetica"/>
                <a:cs typeface="Cordia New"/>
              </a:rPr>
              <a:t>Salami and provolone</a:t>
            </a:r>
            <a:br>
              <a:rPr lang="en-GB" sz="1600" dirty="0">
                <a:latin typeface="Helvetica" pitchFamily="2" charset="0"/>
                <a:cs typeface="Cordia New" panose="020B0304020202020204" pitchFamily="34" charset="-34"/>
              </a:rPr>
            </a:br>
            <a:r>
              <a:rPr lang="en-GB" sz="1600" dirty="0">
                <a:latin typeface="Helvetica"/>
                <a:cs typeface="Cordia New"/>
              </a:rPr>
              <a:t>Bresaola Parmesan and rocket</a:t>
            </a:r>
            <a:br>
              <a:rPr lang="en-GB" sz="1600" dirty="0">
                <a:latin typeface="Helvetica" pitchFamily="2" charset="0"/>
                <a:cs typeface="Cordia New" panose="020B0304020202020204" pitchFamily="34" charset="-34"/>
              </a:rPr>
            </a:br>
            <a:r>
              <a:rPr lang="en-GB" sz="1600" dirty="0">
                <a:latin typeface="Helvetica"/>
                <a:cs typeface="Cordia New"/>
              </a:rPr>
              <a:t>Tuna with black olives and peppers</a:t>
            </a:r>
            <a:br>
              <a:rPr lang="en-GB" sz="1600" dirty="0">
                <a:latin typeface="Helvetica" pitchFamily="2" charset="0"/>
                <a:cs typeface="Cordia New" panose="020B0304020202020204" pitchFamily="34" charset="-34"/>
              </a:rPr>
            </a:br>
            <a:r>
              <a:rPr lang="en-GB" sz="1600" dirty="0">
                <a:latin typeface="Helvetica"/>
                <a:cs typeface="Cordia New"/>
              </a:rPr>
              <a:t>Smoked salmon, cream cheese and rocket</a:t>
            </a:r>
            <a:br>
              <a:rPr lang="en-GB" sz="1600" dirty="0">
                <a:latin typeface="Helvetica" pitchFamily="2" charset="0"/>
                <a:cs typeface="Cordia New" panose="020B0304020202020204" pitchFamily="34" charset="-34"/>
              </a:rPr>
            </a:br>
            <a:r>
              <a:rPr lang="en-GB" sz="1600" dirty="0">
                <a:latin typeface="Helvetica"/>
                <a:cs typeface="Cordia New"/>
              </a:rPr>
              <a:t>Tomato basil and mozzarella and avocado</a:t>
            </a:r>
            <a:br>
              <a:rPr lang="en-GB" sz="1600" dirty="0">
                <a:latin typeface="Helvetica" pitchFamily="2" charset="0"/>
                <a:cs typeface="Cordia New" panose="020B0304020202020204" pitchFamily="34" charset="-34"/>
              </a:rPr>
            </a:br>
            <a:r>
              <a:rPr lang="en-GB" sz="1600" dirty="0">
                <a:latin typeface="Helvetica"/>
                <a:cs typeface="Cordia New"/>
              </a:rPr>
              <a:t>Grilled vegetables with pesto</a:t>
            </a:r>
          </a:p>
          <a:p>
            <a:r>
              <a:rPr lang="en-GB" b="1">
                <a:solidFill>
                  <a:srgbClr val="000000"/>
                </a:solidFill>
                <a:latin typeface="Helvetica"/>
                <a:cs typeface="Helvetica"/>
              </a:rPr>
              <a:t>£52.00 per platter, 4 pieces per person (serves 6)</a:t>
            </a:r>
            <a:endParaRPr lang="en-GB"/>
          </a:p>
          <a:p>
            <a:endParaRPr lang="en-US" sz="1600" dirty="0">
              <a:solidFill>
                <a:schemeClr val="bg1"/>
              </a:solidFill>
              <a:latin typeface="Helvetica" pitchFamily="2" charset="0"/>
              <a:cs typeface="Cordia New" panose="020B0304020202020204" pitchFamily="34" charset="-34"/>
            </a:endParaRPr>
          </a:p>
        </p:txBody>
      </p:sp>
      <p:pic>
        <p:nvPicPr>
          <p:cNvPr id="6" name="Picture 5" descr="A plate of food and a fork&#10;&#10;AI-generated content may be incorrect.">
            <a:extLst>
              <a:ext uri="{FF2B5EF4-FFF2-40B4-BE49-F238E27FC236}">
                <a16:creationId xmlns:a16="http://schemas.microsoft.com/office/drawing/2014/main" id="{3C48AC6B-4CF7-A7F9-184F-081E83506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8" y="0"/>
            <a:ext cx="4572000" cy="6857999"/>
          </a:xfrm>
          <a:prstGeom prst="rect">
            <a:avLst/>
          </a:prstGeom>
        </p:spPr>
      </p:pic>
      <p:sp>
        <p:nvSpPr>
          <p:cNvPr id="4" name="TextBox 3">
            <a:extLst>
              <a:ext uri="{FF2B5EF4-FFF2-40B4-BE49-F238E27FC236}">
                <a16:creationId xmlns:a16="http://schemas.microsoft.com/office/drawing/2014/main" id="{1020547B-C762-481E-946F-B18FFC87FBA6}"/>
              </a:ext>
            </a:extLst>
          </p:cNvPr>
          <p:cNvSpPr txBox="1"/>
          <p:nvPr/>
        </p:nvSpPr>
        <p:spPr>
          <a:xfrm>
            <a:off x="500744" y="605362"/>
            <a:ext cx="6841745" cy="830997"/>
          </a:xfrm>
          <a:prstGeom prst="rect">
            <a:avLst/>
          </a:prstGeom>
          <a:noFill/>
        </p:spPr>
        <p:txBody>
          <a:bodyPr wrap="none" lIns="91440" tIns="45720" rIns="91440" bIns="45720" rtlCol="0" anchor="t">
            <a:spAutoFit/>
          </a:bodyPr>
          <a:lstStyle/>
          <a:p>
            <a:r>
              <a:rPr lang="en-GB" sz="2400" b="1" i="1">
                <a:latin typeface="Helvetica"/>
                <a:cs typeface="Helvetica"/>
              </a:rPr>
              <a:t>WRAP &amp; SANDWICH – PREMIUM SELECTION</a:t>
            </a:r>
            <a:endParaRPr lang="en-GB" sz="2400">
              <a:latin typeface="Helvetica"/>
              <a:cs typeface="Helvetica"/>
            </a:endParaRPr>
          </a:p>
          <a:p>
            <a:endParaRPr lang="en-GB" sz="2400" b="1" i="1" dirty="0">
              <a:latin typeface="Helvetica"/>
              <a:cs typeface="Helvetica"/>
            </a:endParaRPr>
          </a:p>
        </p:txBody>
      </p:sp>
    </p:spTree>
    <p:extLst>
      <p:ext uri="{BB962C8B-B14F-4D97-AF65-F5344CB8AC3E}">
        <p14:creationId xmlns:p14="http://schemas.microsoft.com/office/powerpoint/2010/main" val="2114887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544A-4DAF-0453-C202-91FBA3401A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BF012A0-22EC-2BA8-4447-4FEC85C50BC4}"/>
              </a:ext>
            </a:extLst>
          </p:cNvPr>
          <p:cNvSpPr txBox="1"/>
          <p:nvPr/>
        </p:nvSpPr>
        <p:spPr>
          <a:xfrm>
            <a:off x="390144" y="1766107"/>
            <a:ext cx="60960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kern="100">
                <a:latin typeface="Helvetica"/>
                <a:ea typeface="Aptos"/>
                <a:cs typeface="Aptos"/>
              </a:rPr>
              <a:t>AMERICAN BAGEL PLATTER</a:t>
            </a:r>
            <a:endParaRPr lang="en-US" b="1" kern="100">
              <a:latin typeface="Helvetica" pitchFamily="2" charset="0"/>
              <a:ea typeface="Aptos"/>
              <a:cs typeface="Aptos"/>
            </a:endParaRPr>
          </a:p>
          <a:p>
            <a:endParaRPr lang="en-US" sz="1600" kern="100" dirty="0">
              <a:latin typeface="Helvetica" pitchFamily="2" charset="0"/>
              <a:ea typeface="Aptos"/>
              <a:cs typeface="Aptos"/>
            </a:endParaRPr>
          </a:p>
          <a:p>
            <a:r>
              <a:rPr lang="en-US" sz="1600" kern="100" dirty="0">
                <a:latin typeface="Helvetica"/>
                <a:ea typeface="Aptos"/>
                <a:cs typeface="Aptos"/>
              </a:rPr>
              <a:t>Generously filled bagels, a mixture of plain, poppy seed and </a:t>
            </a:r>
            <a:r>
              <a:rPr lang="en-US" sz="1600" kern="100">
                <a:latin typeface="Helvetica"/>
                <a:ea typeface="Aptos"/>
                <a:cs typeface="Aptos"/>
              </a:rPr>
              <a:t>sesame seeded bagel for the following American fillings:</a:t>
            </a:r>
            <a:br>
              <a:rPr lang="en-US" sz="1600" kern="100" dirty="0">
                <a:latin typeface="Helvetica" pitchFamily="2" charset="0"/>
                <a:ea typeface="Aptos"/>
                <a:cs typeface="Aptos"/>
              </a:rPr>
            </a:br>
            <a:r>
              <a:rPr lang="en-US" sz="1600" kern="100">
                <a:latin typeface="Helvetica"/>
                <a:ea typeface="Aptos"/>
                <a:cs typeface="Aptos"/>
              </a:rPr>
              <a:t>Salt beef, mustard, dill pickle,</a:t>
            </a:r>
            <a:br>
              <a:rPr lang="en-US" sz="1600" kern="100" dirty="0">
                <a:latin typeface="Helvetica" pitchFamily="2" charset="0"/>
                <a:ea typeface="Aptos"/>
                <a:cs typeface="Aptos"/>
              </a:rPr>
            </a:br>
            <a:r>
              <a:rPr lang="en-US" sz="1600" kern="100" dirty="0">
                <a:latin typeface="Helvetica"/>
                <a:ea typeface="Aptos"/>
                <a:cs typeface="Aptos"/>
              </a:rPr>
              <a:t>BLT,</a:t>
            </a:r>
            <a:br>
              <a:rPr lang="en-US" sz="1600" kern="100" dirty="0">
                <a:latin typeface="Helvetica" pitchFamily="2" charset="0"/>
                <a:ea typeface="Aptos"/>
                <a:cs typeface="Aptos"/>
              </a:rPr>
            </a:br>
            <a:r>
              <a:rPr lang="en-US" sz="1600" kern="100" dirty="0">
                <a:latin typeface="Helvetica"/>
                <a:ea typeface="Aptos"/>
                <a:cs typeface="Aptos"/>
              </a:rPr>
              <a:t>Smoked salmon and cream cheese,</a:t>
            </a:r>
            <a:br>
              <a:rPr lang="en-US" sz="1600" kern="100" dirty="0">
                <a:latin typeface="Helvetica" pitchFamily="2" charset="0"/>
                <a:ea typeface="Aptos"/>
                <a:cs typeface="Aptos"/>
              </a:rPr>
            </a:br>
            <a:r>
              <a:rPr lang="en-US" sz="1600" kern="100" dirty="0">
                <a:latin typeface="Helvetica"/>
                <a:ea typeface="Aptos"/>
                <a:cs typeface="Aptos"/>
              </a:rPr>
              <a:t>Crayfish and shrimp mix with baby gem lettuce,</a:t>
            </a:r>
            <a:br>
              <a:rPr lang="en-US" sz="1600" kern="100" dirty="0">
                <a:latin typeface="Helvetica" pitchFamily="2" charset="0"/>
                <a:ea typeface="Aptos"/>
                <a:cs typeface="Aptos"/>
              </a:rPr>
            </a:br>
            <a:r>
              <a:rPr lang="en-US" sz="1600" kern="100" dirty="0">
                <a:latin typeface="Helvetica"/>
                <a:ea typeface="Aptos"/>
                <a:cs typeface="Aptos"/>
              </a:rPr>
              <a:t>Cream cheese and avocado with </a:t>
            </a:r>
            <a:r>
              <a:rPr lang="en-US" sz="1600" kern="100" err="1">
                <a:latin typeface="Helvetica"/>
                <a:ea typeface="Aptos"/>
                <a:cs typeface="Aptos"/>
              </a:rPr>
              <a:t>chilli</a:t>
            </a:r>
            <a:r>
              <a:rPr lang="en-US" sz="1600" kern="100" dirty="0">
                <a:latin typeface="Helvetica"/>
                <a:ea typeface="Aptos"/>
                <a:cs typeface="Aptos"/>
              </a:rPr>
              <a:t> flakes,</a:t>
            </a:r>
            <a:br>
              <a:rPr lang="en-US" sz="1600" kern="100" dirty="0">
                <a:latin typeface="Helvetica" pitchFamily="2" charset="0"/>
                <a:ea typeface="Aptos"/>
                <a:cs typeface="Aptos"/>
              </a:rPr>
            </a:br>
            <a:r>
              <a:rPr lang="en-US" sz="1600" kern="100" dirty="0">
                <a:latin typeface="Helvetica"/>
                <a:ea typeface="Aptos"/>
                <a:cs typeface="Aptos"/>
              </a:rPr>
              <a:t>Sliced egg, tomato and American mustard mayo</a:t>
            </a:r>
            <a:r>
              <a:rPr lang="en-US" sz="1600" dirty="0">
                <a:latin typeface="Helvetica"/>
                <a:cs typeface="Helvetica"/>
              </a:rPr>
              <a:t> </a:t>
            </a:r>
            <a:endParaRPr lang="en-US" dirty="0">
              <a:solidFill>
                <a:srgbClr val="000000"/>
              </a:solidFill>
              <a:latin typeface="Helvetica" pitchFamily="2" charset="0"/>
              <a:cs typeface="Helvetica"/>
            </a:endParaRPr>
          </a:p>
          <a:p>
            <a:r>
              <a:rPr lang="en-US" b="1">
                <a:solidFill>
                  <a:srgbClr val="000000"/>
                </a:solidFill>
                <a:latin typeface="Helvetica"/>
                <a:cs typeface="Helvetica"/>
              </a:rPr>
              <a:t>£49.00 </a:t>
            </a:r>
            <a:r>
              <a:rPr lang="en-GB" b="1" dirty="0">
                <a:solidFill>
                  <a:srgbClr val="000000"/>
                </a:solidFill>
                <a:latin typeface="Helvetica"/>
                <a:cs typeface="Helvetica"/>
              </a:rPr>
              <a:t>per platter, 4 pieces per person (serves 6)</a:t>
            </a:r>
            <a:endParaRPr lang="en-US" dirty="0">
              <a:solidFill>
                <a:srgbClr val="000000"/>
              </a:solidFill>
              <a:latin typeface="Helvetica"/>
              <a:cs typeface="Helvetica"/>
            </a:endParaRPr>
          </a:p>
          <a:p>
            <a:endParaRPr lang="en-US" b="1" dirty="0">
              <a:latin typeface="Helvetica"/>
              <a:cs typeface="Helvetica"/>
            </a:endParaRPr>
          </a:p>
          <a:p>
            <a:pPr algn="ctr"/>
            <a:endParaRPr lang="en-US" dirty="0">
              <a:latin typeface="Helvetica" pitchFamily="2" charset="0"/>
            </a:endParaRPr>
          </a:p>
          <a:p>
            <a:pPr algn="ctr"/>
            <a:endParaRPr lang="en-US" dirty="0">
              <a:latin typeface="Helvetica" pitchFamily="2" charset="0"/>
            </a:endParaRPr>
          </a:p>
        </p:txBody>
      </p:sp>
      <p:pic>
        <p:nvPicPr>
          <p:cNvPr id="9" name="Picture 8" descr="A bagel on a wooden board&#10;&#10;AI-generated content may be incorrect.">
            <a:extLst>
              <a:ext uri="{FF2B5EF4-FFF2-40B4-BE49-F238E27FC236}">
                <a16:creationId xmlns:a16="http://schemas.microsoft.com/office/drawing/2014/main" id="{33E4F731-DACB-FA3D-E198-A9DFC5B87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8837" y="0"/>
            <a:ext cx="4573161" cy="6858000"/>
          </a:xfrm>
          <a:prstGeom prst="rect">
            <a:avLst/>
          </a:prstGeom>
        </p:spPr>
      </p:pic>
      <p:sp>
        <p:nvSpPr>
          <p:cNvPr id="5" name="TextBox 4">
            <a:extLst>
              <a:ext uri="{FF2B5EF4-FFF2-40B4-BE49-F238E27FC236}">
                <a16:creationId xmlns:a16="http://schemas.microsoft.com/office/drawing/2014/main" id="{50B506AF-D8AF-E4FF-5C0F-18F7508A3C1A}"/>
              </a:ext>
            </a:extLst>
          </p:cNvPr>
          <p:cNvSpPr txBox="1"/>
          <p:nvPr/>
        </p:nvSpPr>
        <p:spPr>
          <a:xfrm>
            <a:off x="500744" y="605362"/>
            <a:ext cx="6841745" cy="461665"/>
          </a:xfrm>
          <a:prstGeom prst="rect">
            <a:avLst/>
          </a:prstGeom>
          <a:noFill/>
        </p:spPr>
        <p:txBody>
          <a:bodyPr wrap="none" lIns="91440" tIns="45720" rIns="91440" bIns="45720" rtlCol="0" anchor="t">
            <a:spAutoFit/>
          </a:bodyPr>
          <a:lstStyle/>
          <a:p>
            <a:r>
              <a:rPr lang="en-GB" sz="2400" b="1" i="1">
                <a:latin typeface="Helvetica"/>
                <a:cs typeface="Helvetica"/>
              </a:rPr>
              <a:t>WRAP &amp; SANDWICH – PREMIUM SELECTION</a:t>
            </a:r>
          </a:p>
        </p:txBody>
      </p:sp>
    </p:spTree>
    <p:extLst>
      <p:ext uri="{BB962C8B-B14F-4D97-AF65-F5344CB8AC3E}">
        <p14:creationId xmlns:p14="http://schemas.microsoft.com/office/powerpoint/2010/main" val="399560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4C091-07C0-8990-9781-2483E61E657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522F50-CA5F-5B25-5B53-47070C54FBF1}"/>
              </a:ext>
            </a:extLst>
          </p:cNvPr>
          <p:cNvSpPr txBox="1"/>
          <p:nvPr/>
        </p:nvSpPr>
        <p:spPr>
          <a:xfrm>
            <a:off x="390144" y="1696851"/>
            <a:ext cx="669192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Helvetica"/>
                <a:cs typeface="Helvetica"/>
              </a:rPr>
              <a:t>SPECIALITY BREAD SELECTION PLATTER</a:t>
            </a:r>
            <a:endParaRPr lang="en-US" dirty="0">
              <a:latin typeface="Helvetica"/>
              <a:cs typeface="Helvetica"/>
            </a:endParaRPr>
          </a:p>
          <a:p>
            <a:endParaRPr lang="en-US" sz="1600" b="1" dirty="0">
              <a:latin typeface="Helvetica" pitchFamily="2" charset="0"/>
            </a:endParaRPr>
          </a:p>
          <a:p>
            <a:r>
              <a:rPr lang="en-US" sz="1600" dirty="0">
                <a:latin typeface="Helvetica"/>
                <a:cs typeface="Helvetica"/>
              </a:rPr>
              <a:t>Generously filled </a:t>
            </a:r>
            <a:r>
              <a:rPr lang="en-US" sz="1600" dirty="0" err="1">
                <a:latin typeface="Helvetica"/>
                <a:cs typeface="Helvetica"/>
              </a:rPr>
              <a:t>speciality</a:t>
            </a:r>
            <a:r>
              <a:rPr lang="en-US" sz="1600" dirty="0">
                <a:latin typeface="Helvetica"/>
                <a:cs typeface="Helvetica"/>
              </a:rPr>
              <a:t> bread to include a selection of the following: sunflower &amp; rye,  soft pretzel,  quinoa &amp; spelt, beetroot &amp; chia seed </a:t>
            </a:r>
            <a:endParaRPr lang="en-US" dirty="0">
              <a:latin typeface="Helvetica"/>
              <a:cs typeface="Helvetica"/>
            </a:endParaRPr>
          </a:p>
          <a:p>
            <a:r>
              <a:rPr lang="en-US" b="1" dirty="0">
                <a:latin typeface="Helvetica"/>
                <a:cs typeface="Helvetica"/>
              </a:rPr>
              <a:t>£52.00 </a:t>
            </a:r>
            <a:r>
              <a:rPr lang="en-GB" b="1" dirty="0">
                <a:latin typeface="Helvetica"/>
                <a:cs typeface="Helvetica"/>
              </a:rPr>
              <a:t>per platter, 4 pieces per person (serves 6)</a:t>
            </a:r>
            <a:endParaRPr lang="en-US" dirty="0">
              <a:latin typeface="Helvetica"/>
              <a:cs typeface="Helvetica"/>
            </a:endParaRPr>
          </a:p>
          <a:p>
            <a:endParaRPr lang="en-US" sz="1600" dirty="0">
              <a:latin typeface="Helvetica" pitchFamily="2" charset="0"/>
              <a:cs typeface="Helvetica"/>
            </a:endParaRPr>
          </a:p>
          <a:p>
            <a:pPr algn="ctr"/>
            <a:endParaRPr lang="en-US" dirty="0">
              <a:latin typeface="Helvetica" pitchFamily="2" charset="0"/>
            </a:endParaRPr>
          </a:p>
          <a:p>
            <a:pPr algn="ctr"/>
            <a:endParaRPr lang="en-US" dirty="0">
              <a:latin typeface="Helvetica" pitchFamily="2" charset="0"/>
            </a:endParaRPr>
          </a:p>
          <a:p>
            <a:r>
              <a:rPr lang="en-US" b="1" dirty="0">
                <a:latin typeface="Helvetica"/>
                <a:cs typeface="Helvetica"/>
              </a:rPr>
              <a:t>MINI MIXED ROLL SELECTION PLATTER</a:t>
            </a:r>
          </a:p>
          <a:p>
            <a:endParaRPr lang="en-US" sz="1600" b="1" dirty="0">
              <a:latin typeface="Helvetica" pitchFamily="2" charset="0"/>
            </a:endParaRPr>
          </a:p>
          <a:p>
            <a:r>
              <a:rPr lang="en-US" sz="1600" dirty="0">
                <a:latin typeface="Helvetica"/>
                <a:cs typeface="Helvetica"/>
              </a:rPr>
              <a:t>Delicious small rolls to include a selection of the following: sunflower seed, sesame seed, plain and olive with a selection of fillings</a:t>
            </a:r>
            <a:endParaRPr lang="en-US" dirty="0">
              <a:latin typeface="Helvetica"/>
              <a:cs typeface="Helvetica"/>
            </a:endParaRPr>
          </a:p>
          <a:p>
            <a:r>
              <a:rPr lang="en-US" b="1" dirty="0">
                <a:latin typeface="Helvetica"/>
                <a:cs typeface="Helvetica"/>
              </a:rPr>
              <a:t>£53.00 </a:t>
            </a:r>
            <a:r>
              <a:rPr lang="en-GB" b="1" dirty="0">
                <a:latin typeface="Helvetica"/>
                <a:cs typeface="Helvetica"/>
              </a:rPr>
              <a:t>per platter, 3 pieces per person (serves 6)</a:t>
            </a:r>
            <a:endParaRPr lang="en-US" dirty="0">
              <a:latin typeface="Helvetica"/>
              <a:cs typeface="Helvetica"/>
            </a:endParaRPr>
          </a:p>
          <a:p>
            <a:endParaRPr lang="en-US" sz="1600" dirty="0">
              <a:latin typeface="Helvetica" pitchFamily="2" charset="0"/>
              <a:cs typeface="Helvetica" pitchFamily="2" charset="0"/>
            </a:endParaRPr>
          </a:p>
          <a:p>
            <a:pPr algn="ctr"/>
            <a:endParaRPr lang="en-US" dirty="0">
              <a:latin typeface="Helvetica" pitchFamily="2" charset="0"/>
              <a:cs typeface="Helvetica" pitchFamily="2" charset="0"/>
            </a:endParaRPr>
          </a:p>
          <a:p>
            <a:r>
              <a:rPr lang="en-US" sz="1600" b="1" i="1" dirty="0">
                <a:latin typeface="Helvetica" pitchFamily="2" charset="0"/>
                <a:cs typeface="Helvetica" pitchFamily="2" charset="0"/>
              </a:rPr>
              <a:t>*Special requests as Vegan, Gluten Free or Halal Sandwich, please contact the events team.</a:t>
            </a:r>
          </a:p>
          <a:p>
            <a:endParaRPr lang="en-US" dirty="0">
              <a:latin typeface="Helvetica" pitchFamily="2" charset="0"/>
              <a:cs typeface="Helvetica" pitchFamily="2" charset="0"/>
            </a:endParaRPr>
          </a:p>
        </p:txBody>
      </p:sp>
      <p:pic>
        <p:nvPicPr>
          <p:cNvPr id="6" name="Picture 5" descr="A row of toasts with different colored spread&#10;&#10;AI-generated content may be incorrect.">
            <a:extLst>
              <a:ext uri="{FF2B5EF4-FFF2-40B4-BE49-F238E27FC236}">
                <a16:creationId xmlns:a16="http://schemas.microsoft.com/office/drawing/2014/main" id="{710DD40C-D120-AD7B-A390-04A5772795FC}"/>
              </a:ext>
            </a:extLst>
          </p:cNvPr>
          <p:cNvPicPr>
            <a:picLocks noChangeAspect="1"/>
          </p:cNvPicPr>
          <p:nvPr/>
        </p:nvPicPr>
        <p:blipFill>
          <a:blip r:embed="rId2">
            <a:extLst>
              <a:ext uri="{28A0092B-C50C-407E-A947-70E740481C1C}">
                <a14:useLocalDpi xmlns:a14="http://schemas.microsoft.com/office/drawing/2010/main" val="0"/>
              </a:ext>
            </a:extLst>
          </a:blip>
          <a:srcRect l="259" t="-17"/>
          <a:stretch/>
        </p:blipFill>
        <p:spPr>
          <a:xfrm>
            <a:off x="7631822" y="0"/>
            <a:ext cx="4560177" cy="6859165"/>
          </a:xfrm>
          <a:prstGeom prst="rect">
            <a:avLst/>
          </a:prstGeom>
        </p:spPr>
      </p:pic>
      <p:sp>
        <p:nvSpPr>
          <p:cNvPr id="7" name="TextBox 6">
            <a:extLst>
              <a:ext uri="{FF2B5EF4-FFF2-40B4-BE49-F238E27FC236}">
                <a16:creationId xmlns:a16="http://schemas.microsoft.com/office/drawing/2014/main" id="{F1A6F521-E1F4-2A9F-CCF0-53E9B5B0AA89}"/>
              </a:ext>
            </a:extLst>
          </p:cNvPr>
          <p:cNvSpPr txBox="1"/>
          <p:nvPr/>
        </p:nvSpPr>
        <p:spPr>
          <a:xfrm>
            <a:off x="500744" y="605362"/>
            <a:ext cx="6841745" cy="461665"/>
          </a:xfrm>
          <a:prstGeom prst="rect">
            <a:avLst/>
          </a:prstGeom>
          <a:noFill/>
        </p:spPr>
        <p:txBody>
          <a:bodyPr wrap="none" lIns="91440" tIns="45720" rIns="91440" bIns="45720" rtlCol="0" anchor="t">
            <a:spAutoFit/>
          </a:bodyPr>
          <a:lstStyle/>
          <a:p>
            <a:r>
              <a:rPr lang="en-GB" sz="2400" b="1" i="1">
                <a:latin typeface="Helvetica"/>
                <a:cs typeface="Helvetica"/>
              </a:rPr>
              <a:t>WRAP &amp; SANDWICH – PREMIUM SELECTION</a:t>
            </a:r>
          </a:p>
        </p:txBody>
      </p:sp>
    </p:spTree>
    <p:extLst>
      <p:ext uri="{BB962C8B-B14F-4D97-AF65-F5344CB8AC3E}">
        <p14:creationId xmlns:p14="http://schemas.microsoft.com/office/powerpoint/2010/main" val="25898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1201B-2E0C-4C1D-3A8D-E52BA5FD11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FD383D-DF49-4D76-DC72-32E598C7CD1F}"/>
              </a:ext>
            </a:extLst>
          </p:cNvPr>
          <p:cNvSpPr txBox="1"/>
          <p:nvPr/>
        </p:nvSpPr>
        <p:spPr>
          <a:xfrm>
            <a:off x="222938" y="1495449"/>
            <a:ext cx="7244705"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latin typeface="Helvetica"/>
              <a:cs typeface="Helvetica"/>
            </a:endParaRPr>
          </a:p>
          <a:p>
            <a:r>
              <a:rPr lang="en-US" sz="1600" b="1" dirty="0">
                <a:latin typeface="Helvetica" pitchFamily="2" charset="0"/>
                <a:cs typeface="Helvetica" pitchFamily="2" charset="0"/>
              </a:rPr>
              <a:t>MEAT OPTIONS:</a:t>
            </a:r>
          </a:p>
          <a:p>
            <a:r>
              <a:rPr lang="en-US" sz="1600" dirty="0">
                <a:ea typeface="+mn-lt"/>
                <a:cs typeface="+mn-lt"/>
              </a:rPr>
              <a:t>Chicken Gyoza with soy dipping sauce (2)</a:t>
            </a:r>
            <a:endParaRPr lang="en-US" dirty="0"/>
          </a:p>
          <a:p>
            <a:r>
              <a:rPr lang="en-US" sz="1600" dirty="0">
                <a:ea typeface="+mn-lt"/>
                <a:cs typeface="+mn-lt"/>
              </a:rPr>
              <a:t>Duck Pancake Rolls With Chinese Plum Dipping Sauce (2)</a:t>
            </a:r>
            <a:endParaRPr lang="en-US" dirty="0"/>
          </a:p>
          <a:p>
            <a:r>
              <a:rPr lang="en-US" sz="1600" dirty="0">
                <a:ea typeface="+mn-lt"/>
                <a:cs typeface="+mn-lt"/>
              </a:rPr>
              <a:t>Pulled pork Sausage Roll With Kentish Apple Dip (1)</a:t>
            </a:r>
            <a:endParaRPr lang="en-US" sz="1600" dirty="0"/>
          </a:p>
          <a:p>
            <a:endParaRPr lang="en-US" sz="1600" dirty="0">
              <a:ea typeface="+mn-lt"/>
              <a:cs typeface="+mn-lt"/>
            </a:endParaRPr>
          </a:p>
          <a:p>
            <a:r>
              <a:rPr lang="en-US" sz="1600" b="1" dirty="0">
                <a:latin typeface="Helvetica" pitchFamily="2" charset="0"/>
                <a:cs typeface="Helvetica" pitchFamily="2" charset="0"/>
              </a:rPr>
              <a:t>FISH OPTIONS:</a:t>
            </a:r>
            <a:endParaRPr lang="en-US" sz="1600" dirty="0">
              <a:ea typeface="+mn-lt"/>
              <a:cs typeface="+mn-lt"/>
            </a:endParaRPr>
          </a:p>
          <a:p>
            <a:r>
              <a:rPr lang="en-US" sz="1600" dirty="0">
                <a:ea typeface="+mn-lt"/>
                <a:cs typeface="+mn-lt"/>
              </a:rPr>
              <a:t>Chilli Mango Breadcrumbed Prawn (1)</a:t>
            </a:r>
          </a:p>
          <a:p>
            <a:r>
              <a:rPr lang="en-US" sz="1600" dirty="0">
                <a:ea typeface="+mn-lt"/>
                <a:cs typeface="+mn-lt"/>
              </a:rPr>
              <a:t>Mini Crab Cake With Lime Mayonnaise (2)</a:t>
            </a:r>
          </a:p>
          <a:p>
            <a:r>
              <a:rPr lang="en-US" sz="1600" dirty="0">
                <a:ea typeface="+mn-lt"/>
                <a:cs typeface="+mn-lt"/>
              </a:rPr>
              <a:t>Ras al Hanout salmon tomato &amp; </a:t>
            </a:r>
            <a:r>
              <a:rPr lang="en-US" sz="1600" dirty="0" err="1">
                <a:ea typeface="+mn-lt"/>
                <a:cs typeface="+mn-lt"/>
              </a:rPr>
              <a:t>courgette</a:t>
            </a:r>
            <a:r>
              <a:rPr lang="en-US" sz="1600" dirty="0">
                <a:ea typeface="+mn-lt"/>
                <a:cs typeface="+mn-lt"/>
              </a:rPr>
              <a:t> skewer (1)</a:t>
            </a:r>
            <a:endParaRPr lang="en-US" dirty="0"/>
          </a:p>
          <a:p>
            <a:endParaRPr lang="en-US" dirty="0">
              <a:ea typeface="+mn-lt"/>
              <a:cs typeface="+mn-lt"/>
            </a:endParaRPr>
          </a:p>
          <a:p>
            <a:r>
              <a:rPr lang="en-US" sz="1600" b="1" dirty="0">
                <a:latin typeface="Helvetica" pitchFamily="2" charset="0"/>
                <a:cs typeface="Helvetica" pitchFamily="2" charset="0"/>
              </a:rPr>
              <a:t>VEGETARIAN / VEGAN OPTIONS:</a:t>
            </a:r>
          </a:p>
          <a:p>
            <a:r>
              <a:rPr lang="en-US" sz="1600" dirty="0">
                <a:ea typeface="+mn-lt"/>
                <a:cs typeface="+mn-lt"/>
              </a:rPr>
              <a:t>Vegetarian Spring Rolls With Sweet Chilli Dip (2) (Vegan)</a:t>
            </a:r>
            <a:endParaRPr lang="en-US" sz="1600" dirty="0"/>
          </a:p>
          <a:p>
            <a:r>
              <a:rPr lang="en-US" sz="1600" dirty="0">
                <a:ea typeface="+mn-lt"/>
                <a:cs typeface="+mn-lt"/>
              </a:rPr>
              <a:t>Spinach &amp; Potato Pakora With Raita Dip (2)</a:t>
            </a:r>
          </a:p>
          <a:p>
            <a:r>
              <a:rPr lang="en-US" sz="1600" dirty="0">
                <a:ea typeface="+mn-lt"/>
                <a:cs typeface="+mn-lt"/>
              </a:rPr>
              <a:t>Selection of homemade vegetarian quiches (1)</a:t>
            </a:r>
          </a:p>
          <a:p>
            <a:endParaRPr lang="en-US" dirty="0">
              <a:ea typeface="+mn-lt"/>
              <a:cs typeface="+mn-lt"/>
            </a:endParaRPr>
          </a:p>
          <a:p>
            <a:endParaRPr lang="en-US" sz="1600" dirty="0">
              <a:latin typeface="Aptos"/>
              <a:cs typeface="Helvetica" pitchFamily="2" charset="0"/>
            </a:endParaRPr>
          </a:p>
          <a:p>
            <a:r>
              <a:rPr lang="en-GB" sz="1600" b="1" dirty="0"/>
              <a:t>We recommend choosing 3 items to complement a sandwich lunch, or 6 items if selecting this as a stand-alone menu.</a:t>
            </a:r>
            <a:endParaRPr lang="en-US" sz="1600" b="1" dirty="0">
              <a:latin typeface="Helvetica" pitchFamily="2" charset="0"/>
              <a:cs typeface="Helvetica" pitchFamily="2" charset="0"/>
            </a:endParaRPr>
          </a:p>
          <a:p>
            <a:endParaRPr lang="en-GB" b="1" dirty="0">
              <a:latin typeface="Helvetica" pitchFamily="2" charset="0"/>
              <a:cs typeface="Helvetica" pitchFamily="2" charset="0"/>
            </a:endParaRPr>
          </a:p>
          <a:p>
            <a:endParaRPr lang="en-GB" b="1" dirty="0">
              <a:latin typeface="Helvetica" pitchFamily="2" charset="0"/>
              <a:cs typeface="Helvetica" pitchFamily="2" charset="0"/>
            </a:endParaRPr>
          </a:p>
          <a:p>
            <a:endParaRPr lang="en-US" sz="1600" dirty="0">
              <a:latin typeface="Helvetica" pitchFamily="2" charset="0"/>
              <a:cs typeface="Helvetica" pitchFamily="2" charset="0"/>
            </a:endParaRPr>
          </a:p>
          <a:p>
            <a:pPr algn="ctr"/>
            <a:endParaRPr lang="en-US" dirty="0">
              <a:latin typeface="Helvetica" pitchFamily="2" charset="0"/>
              <a:cs typeface="Helvetica" pitchFamily="2" charset="0"/>
            </a:endParaRPr>
          </a:p>
          <a:p>
            <a:endParaRPr lang="en-US" dirty="0">
              <a:latin typeface="Helvetica" pitchFamily="2" charset="0"/>
              <a:cs typeface="Helvetica" pitchFamily="2" charset="0"/>
            </a:endParaRPr>
          </a:p>
        </p:txBody>
      </p:sp>
      <p:pic>
        <p:nvPicPr>
          <p:cNvPr id="6" name="Picture 5" descr="A row of toasts with different colored spread&#10;&#10;AI-generated content may be incorrect.">
            <a:extLst>
              <a:ext uri="{FF2B5EF4-FFF2-40B4-BE49-F238E27FC236}">
                <a16:creationId xmlns:a16="http://schemas.microsoft.com/office/drawing/2014/main" id="{E279ED56-16F2-B1FF-7214-5E20CD25052F}"/>
              </a:ext>
            </a:extLst>
          </p:cNvPr>
          <p:cNvPicPr>
            <a:picLocks noChangeAspect="1"/>
          </p:cNvPicPr>
          <p:nvPr/>
        </p:nvPicPr>
        <p:blipFill>
          <a:blip r:embed="rId2">
            <a:extLst>
              <a:ext uri="{28A0092B-C50C-407E-A947-70E740481C1C}">
                <a14:useLocalDpi xmlns:a14="http://schemas.microsoft.com/office/drawing/2010/main" val="0"/>
              </a:ext>
            </a:extLst>
          </a:blip>
          <a:srcRect l="259" t="-17"/>
          <a:stretch/>
        </p:blipFill>
        <p:spPr>
          <a:xfrm>
            <a:off x="7631822" y="0"/>
            <a:ext cx="4560177" cy="6859165"/>
          </a:xfrm>
          <a:prstGeom prst="rect">
            <a:avLst/>
          </a:prstGeom>
        </p:spPr>
      </p:pic>
      <p:sp>
        <p:nvSpPr>
          <p:cNvPr id="7" name="TextBox 6">
            <a:extLst>
              <a:ext uri="{FF2B5EF4-FFF2-40B4-BE49-F238E27FC236}">
                <a16:creationId xmlns:a16="http://schemas.microsoft.com/office/drawing/2014/main" id="{D9125079-C3C9-FB7F-9B2C-3950A838155B}"/>
              </a:ext>
            </a:extLst>
          </p:cNvPr>
          <p:cNvSpPr txBox="1"/>
          <p:nvPr/>
        </p:nvSpPr>
        <p:spPr>
          <a:xfrm>
            <a:off x="256512" y="292747"/>
            <a:ext cx="7177559" cy="1446550"/>
          </a:xfrm>
          <a:prstGeom prst="rect">
            <a:avLst/>
          </a:prstGeom>
          <a:noFill/>
        </p:spPr>
        <p:txBody>
          <a:bodyPr wrap="square" lIns="91440" tIns="45720" rIns="91440" bIns="45720" rtlCol="0" anchor="t">
            <a:spAutoFit/>
          </a:bodyPr>
          <a:lstStyle/>
          <a:p>
            <a:r>
              <a:rPr lang="en-GB" sz="2400" b="1" i="1" dirty="0">
                <a:latin typeface="Helvetica"/>
                <a:cs typeface="Helvetica"/>
              </a:rPr>
              <a:t>FINGER FOOD – 6 PEOPLE MINIMUM</a:t>
            </a:r>
            <a:endParaRPr lang="en-US" dirty="0"/>
          </a:p>
          <a:p>
            <a:r>
              <a:rPr lang="en-GB" sz="2400" b="1" i="1" dirty="0">
                <a:latin typeface="Helvetica"/>
                <a:cs typeface="Helvetica"/>
              </a:rPr>
              <a:t>£4.00 per menu item </a:t>
            </a:r>
          </a:p>
          <a:p>
            <a:r>
              <a:rPr lang="en-GB" sz="1600" b="1" i="1" dirty="0">
                <a:latin typeface="Helvetica"/>
                <a:cs typeface="Helvetica"/>
              </a:rPr>
              <a:t>(the numbers in brackets showing the quantity of finger food per item)</a:t>
            </a:r>
          </a:p>
          <a:p>
            <a:endParaRPr lang="en-GB" sz="2400" b="1" i="1" dirty="0">
              <a:latin typeface="Helvetica"/>
              <a:cs typeface="Helvetica"/>
            </a:endParaRPr>
          </a:p>
        </p:txBody>
      </p:sp>
    </p:spTree>
    <p:extLst>
      <p:ext uri="{BB962C8B-B14F-4D97-AF65-F5344CB8AC3E}">
        <p14:creationId xmlns:p14="http://schemas.microsoft.com/office/powerpoint/2010/main" val="61004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E1E95-FDEF-9008-C168-1BDD51D439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2012923-7A36-95D7-53BE-7AD4DC9D5035}"/>
              </a:ext>
            </a:extLst>
          </p:cNvPr>
          <p:cNvSpPr txBox="1"/>
          <p:nvPr/>
        </p:nvSpPr>
        <p:spPr>
          <a:xfrm>
            <a:off x="390143" y="1653490"/>
            <a:ext cx="6893034"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228600"/>
            <a:endParaRPr lang="en-US" b="1" kern="0" dirty="0">
              <a:latin typeface="Helvetica"/>
              <a:cs typeface="Helvetica"/>
            </a:endParaRPr>
          </a:p>
          <a:p>
            <a:pPr marL="457200" indent="-228600"/>
            <a:endParaRPr lang="en-US" sz="1600" b="1" kern="0" dirty="0">
              <a:latin typeface="Helvetica"/>
              <a:cs typeface="Helvetica"/>
            </a:endParaRPr>
          </a:p>
          <a:p>
            <a:r>
              <a:rPr lang="en-US" b="1">
                <a:latin typeface="Helvetica"/>
                <a:cs typeface="Helvetica"/>
              </a:rPr>
              <a:t>SUPERFOOD PRAWN BUDDHA BOWL</a:t>
            </a:r>
            <a:endParaRPr lang="en-US" sz="1600" b="1">
              <a:latin typeface="Helvetica"/>
              <a:cs typeface="Helvetica"/>
            </a:endParaRPr>
          </a:p>
          <a:p>
            <a:endParaRPr lang="en-US" sz="1600" dirty="0">
              <a:latin typeface="Helvetica"/>
              <a:cs typeface="Helvetica"/>
            </a:endParaRPr>
          </a:p>
          <a:p>
            <a:r>
              <a:rPr lang="en-US" sz="1600">
                <a:latin typeface="Helvetica"/>
                <a:cs typeface="Helvetica"/>
              </a:rPr>
              <a:t>Marinated king prawns, Quinoa salad with avocado &amp; cherry tomato, Edemame &amp; fennel salad with rocket</a:t>
            </a:r>
            <a:endParaRPr lang="en-US"/>
          </a:p>
          <a:p>
            <a:endParaRPr lang="en-US" sz="1600" dirty="0">
              <a:latin typeface="Helvetica"/>
              <a:cs typeface="Helvetica"/>
            </a:endParaRPr>
          </a:p>
          <a:p>
            <a:r>
              <a:rPr lang="en-US" b="1">
                <a:latin typeface="Helvetica"/>
                <a:cs typeface="Helvetica"/>
              </a:rPr>
              <a:t>MEXICAN CHICKEN AVOCADO BUDDHA BOWL </a:t>
            </a:r>
            <a:endParaRPr lang="en-US" sz="1600" b="1">
              <a:latin typeface="Helvetica"/>
              <a:cs typeface="Helvetica"/>
            </a:endParaRPr>
          </a:p>
          <a:p>
            <a:endParaRPr lang="en-US" sz="1600" b="1" dirty="0">
              <a:latin typeface="Helvetica" pitchFamily="2" charset="0"/>
            </a:endParaRPr>
          </a:p>
          <a:p>
            <a:r>
              <a:rPr lang="en-US" sz="1600">
                <a:latin typeface="Helvetica" pitchFamily="2" charset="0"/>
                <a:cs typeface="Helvetica"/>
              </a:rPr>
              <a:t>Smoked paprika chicken breast, Wild rice salad with roast peppers, Rainbow slaw salad, sliced avocado</a:t>
            </a:r>
            <a:endParaRPr lang="en-US"/>
          </a:p>
          <a:p>
            <a:endParaRPr lang="en-US" dirty="0">
              <a:latin typeface="Helvetica"/>
              <a:cs typeface="Helvetica"/>
            </a:endParaRPr>
          </a:p>
          <a:p>
            <a:r>
              <a:rPr lang="en-US" b="1">
                <a:latin typeface="Helvetica"/>
                <a:cs typeface="Helvetica"/>
              </a:rPr>
              <a:t>RAINBOW SALMON BUDDHA BOWL </a:t>
            </a:r>
          </a:p>
          <a:p>
            <a:endParaRPr lang="en-US" sz="1600" b="1" dirty="0">
              <a:latin typeface="Helvetica" pitchFamily="2" charset="0"/>
            </a:endParaRPr>
          </a:p>
          <a:p>
            <a:r>
              <a:rPr lang="en-US" sz="1600" dirty="0">
                <a:latin typeface="Helvetica" pitchFamily="2" charset="0"/>
              </a:rPr>
              <a:t>Honey mustard grilled salmon, </a:t>
            </a:r>
            <a:r>
              <a:rPr lang="en-US" sz="1600" dirty="0" err="1">
                <a:latin typeface="Helvetica" pitchFamily="2" charset="0"/>
              </a:rPr>
              <a:t>Rainblow</a:t>
            </a:r>
            <a:r>
              <a:rPr lang="en-US" sz="1600" dirty="0">
                <a:latin typeface="Helvetica" pitchFamily="2" charset="0"/>
              </a:rPr>
              <a:t> slaw salad with new potatoes, Rocket salad with cherry tomato, Parmesan cheese &amp; balsamic</a:t>
            </a:r>
          </a:p>
          <a:p>
            <a:endParaRPr lang="en-US" sz="1600" dirty="0">
              <a:solidFill>
                <a:schemeClr val="bg1"/>
              </a:solidFill>
              <a:latin typeface="Helvetica" pitchFamily="2" charset="0"/>
            </a:endParaRPr>
          </a:p>
          <a:p>
            <a:pPr algn="ctr"/>
            <a:endParaRPr lang="en-US" dirty="0">
              <a:solidFill>
                <a:srgbClr val="000000"/>
              </a:solidFill>
              <a:latin typeface="Helvetica" pitchFamily="2" charset="0"/>
            </a:endParaRPr>
          </a:p>
        </p:txBody>
      </p:sp>
      <p:pic>
        <p:nvPicPr>
          <p:cNvPr id="6" name="Picture 5" descr="A bowl of rice and shrimp with a cup of coffee&#10;&#10;AI-generated content may be incorrect.">
            <a:extLst>
              <a:ext uri="{FF2B5EF4-FFF2-40B4-BE49-F238E27FC236}">
                <a16:creationId xmlns:a16="http://schemas.microsoft.com/office/drawing/2014/main" id="{5ABE90BE-DD9F-4877-9995-5FA25A317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358" y="0"/>
            <a:ext cx="4551641" cy="6858000"/>
          </a:xfrm>
          <a:prstGeom prst="rect">
            <a:avLst/>
          </a:prstGeom>
        </p:spPr>
      </p:pic>
      <p:sp>
        <p:nvSpPr>
          <p:cNvPr id="5" name="TextBox 4">
            <a:extLst>
              <a:ext uri="{FF2B5EF4-FFF2-40B4-BE49-F238E27FC236}">
                <a16:creationId xmlns:a16="http://schemas.microsoft.com/office/drawing/2014/main" id="{06FC472B-D5EB-20EC-6689-909997105743}"/>
              </a:ext>
            </a:extLst>
          </p:cNvPr>
          <p:cNvSpPr txBox="1"/>
          <p:nvPr/>
        </p:nvSpPr>
        <p:spPr>
          <a:xfrm>
            <a:off x="381166" y="687658"/>
            <a:ext cx="5714834" cy="830997"/>
          </a:xfrm>
          <a:prstGeom prst="rect">
            <a:avLst/>
          </a:prstGeom>
          <a:noFill/>
        </p:spPr>
        <p:txBody>
          <a:bodyPr wrap="none" lIns="91440" tIns="45720" rIns="91440" bIns="45720" rtlCol="0" anchor="t">
            <a:spAutoFit/>
          </a:bodyPr>
          <a:lstStyle/>
          <a:p>
            <a:r>
              <a:rPr lang="en-US" sz="2400" b="1" i="1" dirty="0">
                <a:latin typeface="Helvetica"/>
                <a:ea typeface="Dotum"/>
                <a:cs typeface="Helvetica"/>
              </a:rPr>
              <a:t>BUDDHA BOWLS - £16.00 per person </a:t>
            </a:r>
          </a:p>
          <a:p>
            <a:r>
              <a:rPr lang="en-US" sz="2400" b="1" i="1" dirty="0">
                <a:latin typeface="Helvetica"/>
                <a:ea typeface="Dotum"/>
                <a:cs typeface="Helvetica"/>
              </a:rPr>
              <a:t>Minimum order 2 per item</a:t>
            </a:r>
            <a:endParaRPr lang="en-US" sz="2400" b="1" i="1" dirty="0">
              <a:latin typeface="Helvetica"/>
              <a:cs typeface="Helvetica"/>
            </a:endParaRPr>
          </a:p>
        </p:txBody>
      </p:sp>
    </p:spTree>
    <p:extLst>
      <p:ext uri="{BB962C8B-B14F-4D97-AF65-F5344CB8AC3E}">
        <p14:creationId xmlns:p14="http://schemas.microsoft.com/office/powerpoint/2010/main" val="3129719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DB013-2A53-2CD1-4EBB-09C2F4623E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377E4B-DB1F-A96A-0D3F-C8B0269F47C7}"/>
              </a:ext>
            </a:extLst>
          </p:cNvPr>
          <p:cNvSpPr txBox="1"/>
          <p:nvPr/>
        </p:nvSpPr>
        <p:spPr>
          <a:xfrm>
            <a:off x="390143" y="1706632"/>
            <a:ext cx="6531237"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Helvetica"/>
                <a:cs typeface="Helvetica"/>
              </a:rPr>
              <a:t>S</a:t>
            </a:r>
            <a:r>
              <a:rPr lang="en-US" b="1">
                <a:latin typeface="Helvetica"/>
                <a:cs typeface="Helvetica"/>
              </a:rPr>
              <a:t>ZECHUAN TOFU STIR FRY BUDDHA BOWL </a:t>
            </a:r>
          </a:p>
          <a:p>
            <a:endParaRPr lang="en-US" sz="1600" b="1" dirty="0">
              <a:latin typeface="Helvetica" pitchFamily="2" charset="0"/>
              <a:ea typeface="+mn-lt"/>
              <a:cs typeface="+mn-lt"/>
            </a:endParaRPr>
          </a:p>
          <a:p>
            <a:r>
              <a:rPr lang="en-US" sz="1600" dirty="0">
                <a:latin typeface="Helvetica"/>
                <a:ea typeface="+mn-lt"/>
                <a:cs typeface="+mn-lt"/>
              </a:rPr>
              <a:t>Marinated grilled tofu with spicy peanut sauce, Szechuan mushroom &amp; </a:t>
            </a:r>
            <a:r>
              <a:rPr lang="en-US" sz="1600" err="1">
                <a:latin typeface="Helvetica"/>
                <a:ea typeface="+mn-lt"/>
                <a:cs typeface="+mn-lt"/>
              </a:rPr>
              <a:t>aubergine</a:t>
            </a:r>
            <a:r>
              <a:rPr lang="en-US" sz="1600" dirty="0">
                <a:latin typeface="Helvetica"/>
                <a:ea typeface="+mn-lt"/>
                <a:cs typeface="+mn-lt"/>
              </a:rPr>
              <a:t> stir fry, Coconut lime rice and </a:t>
            </a:r>
            <a:r>
              <a:rPr lang="en-US" sz="1600" err="1">
                <a:latin typeface="Helvetica"/>
                <a:ea typeface="+mn-lt"/>
                <a:cs typeface="+mn-lt"/>
              </a:rPr>
              <a:t>bak</a:t>
            </a:r>
            <a:r>
              <a:rPr lang="en-US" sz="1600" dirty="0">
                <a:latin typeface="Helvetica"/>
                <a:ea typeface="+mn-lt"/>
                <a:cs typeface="+mn-lt"/>
              </a:rPr>
              <a:t> choy </a:t>
            </a:r>
            <a:endParaRPr lang="en-US" sz="1600" dirty="0">
              <a:latin typeface="Helvetica"/>
            </a:endParaRPr>
          </a:p>
          <a:p>
            <a:endParaRPr lang="en-US" b="1" dirty="0">
              <a:latin typeface="Helvetica" pitchFamily="2" charset="0"/>
            </a:endParaRPr>
          </a:p>
          <a:p>
            <a:r>
              <a:rPr lang="en-US" b="1">
                <a:latin typeface="Helvetica"/>
                <a:ea typeface="+mn-lt"/>
                <a:cs typeface="+mn-lt"/>
              </a:rPr>
              <a:t>GREEK HALLOUMI BUDDHA BOWL</a:t>
            </a:r>
            <a:endParaRPr lang="en-US" b="1">
              <a:latin typeface="Helvetica"/>
            </a:endParaRPr>
          </a:p>
          <a:p>
            <a:endParaRPr lang="en-US" sz="1600" dirty="0">
              <a:latin typeface="Helvetica" pitchFamily="2" charset="0"/>
              <a:ea typeface="+mn-lt"/>
              <a:cs typeface="+mn-lt"/>
            </a:endParaRPr>
          </a:p>
          <a:p>
            <a:r>
              <a:rPr lang="en-US" sz="1600" dirty="0">
                <a:latin typeface="Helvetica" pitchFamily="2" charset="0"/>
                <a:ea typeface="+mn-lt"/>
                <a:cs typeface="+mn-lt"/>
              </a:rPr>
              <a:t>Char grilled halloumi, Pearl cous cous salad with roast sweet potato &amp; pomegranate, Marinated artichokes &amp; Char-grilled </a:t>
            </a:r>
            <a:r>
              <a:rPr lang="en-US" sz="1600" dirty="0" err="1">
                <a:latin typeface="Helvetica" pitchFamily="2" charset="0"/>
                <a:ea typeface="+mn-lt"/>
                <a:cs typeface="+mn-lt"/>
              </a:rPr>
              <a:t>courgettes</a:t>
            </a:r>
            <a:r>
              <a:rPr lang="en-US" sz="1600" dirty="0">
                <a:latin typeface="Helvetica" pitchFamily="2" charset="0"/>
                <a:ea typeface="+mn-lt"/>
                <a:cs typeface="+mn-lt"/>
              </a:rPr>
              <a:t>, peppers &amp; </a:t>
            </a:r>
            <a:r>
              <a:rPr lang="en-US" sz="1600" dirty="0" err="1">
                <a:latin typeface="Helvetica" pitchFamily="2" charset="0"/>
                <a:ea typeface="+mn-lt"/>
                <a:cs typeface="+mn-lt"/>
              </a:rPr>
              <a:t>aubergines</a:t>
            </a:r>
            <a:endParaRPr lang="en-US" sz="1600" dirty="0">
              <a:latin typeface="Helvetica" pitchFamily="2" charset="0"/>
            </a:endParaRPr>
          </a:p>
          <a:p>
            <a:endParaRPr lang="en-US" dirty="0">
              <a:latin typeface="Helvetica" pitchFamily="2" charset="0"/>
            </a:endParaRPr>
          </a:p>
          <a:p>
            <a:endParaRPr lang="en-US" dirty="0">
              <a:latin typeface="Helvetica" pitchFamily="2" charset="0"/>
            </a:endParaRPr>
          </a:p>
        </p:txBody>
      </p:sp>
      <p:pic>
        <p:nvPicPr>
          <p:cNvPr id="6" name="Picture 5" descr="A plate of salad with cheese and vegetables&#10;&#10;AI-generated content may be incorrect.">
            <a:extLst>
              <a:ext uri="{FF2B5EF4-FFF2-40B4-BE49-F238E27FC236}">
                <a16:creationId xmlns:a16="http://schemas.microsoft.com/office/drawing/2014/main" id="{B3187F6F-B625-5364-DF18-6CBA205C3167}"/>
              </a:ext>
            </a:extLst>
          </p:cNvPr>
          <p:cNvPicPr>
            <a:picLocks noChangeAspect="1"/>
          </p:cNvPicPr>
          <p:nvPr/>
        </p:nvPicPr>
        <p:blipFill>
          <a:blip r:embed="rId2">
            <a:extLst>
              <a:ext uri="{28A0092B-C50C-407E-A947-70E740481C1C}">
                <a14:useLocalDpi xmlns:a14="http://schemas.microsoft.com/office/drawing/2010/main" val="0"/>
              </a:ext>
            </a:extLst>
          </a:blip>
          <a:srcRect t="-17" r="12740"/>
          <a:stretch/>
        </p:blipFill>
        <p:spPr>
          <a:xfrm>
            <a:off x="7652055" y="0"/>
            <a:ext cx="4539944" cy="6858582"/>
          </a:xfrm>
          <a:prstGeom prst="rect">
            <a:avLst/>
          </a:prstGeom>
        </p:spPr>
      </p:pic>
      <p:sp>
        <p:nvSpPr>
          <p:cNvPr id="5" name="TextBox 4">
            <a:extLst>
              <a:ext uri="{FF2B5EF4-FFF2-40B4-BE49-F238E27FC236}">
                <a16:creationId xmlns:a16="http://schemas.microsoft.com/office/drawing/2014/main" id="{C98D637F-25A0-BEFE-056E-E5FBCCBCEE22}"/>
              </a:ext>
            </a:extLst>
          </p:cNvPr>
          <p:cNvSpPr txBox="1"/>
          <p:nvPr/>
        </p:nvSpPr>
        <p:spPr>
          <a:xfrm>
            <a:off x="389638" y="380670"/>
            <a:ext cx="5629875" cy="830997"/>
          </a:xfrm>
          <a:prstGeom prst="rect">
            <a:avLst/>
          </a:prstGeom>
          <a:noFill/>
        </p:spPr>
        <p:txBody>
          <a:bodyPr wrap="none" lIns="91440" tIns="45720" rIns="91440" bIns="45720" rtlCol="0" anchor="t">
            <a:spAutoFit/>
          </a:bodyPr>
          <a:lstStyle/>
          <a:p>
            <a:r>
              <a:rPr lang="en-US" sz="2400" b="1" i="1">
                <a:latin typeface="Helvetica"/>
                <a:ea typeface="Dotum"/>
                <a:cs typeface="Helvetica"/>
              </a:rPr>
              <a:t>BUDDHA BOWLS - £16.00 per person</a:t>
            </a:r>
            <a:endParaRPr lang="en-US" sz="2400">
              <a:latin typeface="Helvetica"/>
              <a:ea typeface="Dotum"/>
              <a:cs typeface="Helvetica"/>
            </a:endParaRPr>
          </a:p>
          <a:p>
            <a:r>
              <a:rPr lang="en-US" sz="2400" b="1" i="1">
                <a:latin typeface="Helvetica"/>
                <a:ea typeface="Dotum"/>
                <a:cs typeface="Helvetica"/>
              </a:rPr>
              <a:t>Minimun order 2 per item</a:t>
            </a:r>
            <a:endParaRPr lang="en-US"/>
          </a:p>
        </p:txBody>
      </p:sp>
    </p:spTree>
    <p:extLst>
      <p:ext uri="{BB962C8B-B14F-4D97-AF65-F5344CB8AC3E}">
        <p14:creationId xmlns:p14="http://schemas.microsoft.com/office/powerpoint/2010/main" val="3929041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DF7FF-CFA7-2E4B-0F22-26EA643DD0A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D967B0D-FF40-3987-BC1C-47A0121EC91C}"/>
              </a:ext>
            </a:extLst>
          </p:cNvPr>
          <p:cNvSpPr txBox="1"/>
          <p:nvPr/>
        </p:nvSpPr>
        <p:spPr>
          <a:xfrm>
            <a:off x="419452" y="1209083"/>
            <a:ext cx="6867769"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Helvetica"/>
                <a:cs typeface="Helvetica"/>
              </a:rPr>
              <a:t>ROAST CHICKEN BREAST AND AVOCADO GARDEN SALAD</a:t>
            </a:r>
            <a:endParaRPr lang="en-US">
              <a:latin typeface="Helvetica"/>
              <a:cs typeface="Helvetica"/>
            </a:endParaRPr>
          </a:p>
          <a:p>
            <a:endParaRPr lang="en-US" sz="1600" dirty="0">
              <a:latin typeface="Helvetica"/>
              <a:cs typeface="Helvetica"/>
            </a:endParaRPr>
          </a:p>
          <a:p>
            <a:r>
              <a:rPr lang="en-US" sz="1600">
                <a:latin typeface="Helvetica"/>
                <a:cs typeface="Helvetica"/>
              </a:rPr>
              <a:t>Herb roast chicken breast, avocado, mixed peppers, tomato, cucumber and mixed leaves with balsamic olive oil dressing</a:t>
            </a:r>
          </a:p>
          <a:p>
            <a:endParaRPr lang="en-US" b="1" dirty="0">
              <a:latin typeface="Helvetica"/>
              <a:cs typeface="Helvetica"/>
            </a:endParaRPr>
          </a:p>
          <a:p>
            <a:r>
              <a:rPr lang="en-US" b="1">
                <a:latin typeface="Helvetica"/>
                <a:cs typeface="Helvetica"/>
              </a:rPr>
              <a:t>CHICKEN CAESAR SALAD</a:t>
            </a:r>
            <a:endParaRPr lang="en-US">
              <a:latin typeface="Helvetica"/>
              <a:cs typeface="Helvetica"/>
            </a:endParaRPr>
          </a:p>
          <a:p>
            <a:endParaRPr lang="en-US" sz="1600" b="1" dirty="0">
              <a:latin typeface="Helvetica" pitchFamily="2" charset="0"/>
              <a:ea typeface="+mn-lt"/>
              <a:cs typeface="+mn-lt"/>
            </a:endParaRPr>
          </a:p>
          <a:p>
            <a:r>
              <a:rPr lang="en-US" sz="1600" dirty="0">
                <a:latin typeface="Helvetica" pitchFamily="2" charset="0"/>
                <a:ea typeface="+mn-lt"/>
                <a:cs typeface="+mn-lt"/>
              </a:rPr>
              <a:t>Herb roast chicken breast, Romain lettuce, Parmesan cheese and crunchy croutons with creamy Caesar dressing</a:t>
            </a:r>
          </a:p>
          <a:p>
            <a:endParaRPr lang="en-US" dirty="0">
              <a:latin typeface="Helvetica" pitchFamily="2" charset="0"/>
            </a:endParaRPr>
          </a:p>
          <a:p>
            <a:r>
              <a:rPr lang="en-US" b="1" dirty="0">
                <a:latin typeface="Helvetica" pitchFamily="2" charset="0"/>
                <a:ea typeface="+mn-lt"/>
                <a:cs typeface="+mn-lt"/>
              </a:rPr>
              <a:t>ROAST SALMON FILLET AND AVOCADO GARDEN SALAD</a:t>
            </a:r>
            <a:endParaRPr lang="en-US" b="1" dirty="0">
              <a:latin typeface="Helvetica" pitchFamily="2" charset="0"/>
            </a:endParaRPr>
          </a:p>
          <a:p>
            <a:r>
              <a:rPr lang="en-US" b="1" i="1">
                <a:latin typeface="Helvetica"/>
              </a:rPr>
              <a:t>* £14.00 per box</a:t>
            </a:r>
            <a:endParaRPr lang="en-US" b="1" i="1" dirty="0">
              <a:latin typeface="Helvetica" pitchFamily="2" charset="0"/>
              <a:cs typeface="Helvetica" pitchFamily="2" charset="0"/>
            </a:endParaRPr>
          </a:p>
          <a:p>
            <a:endParaRPr lang="en-US" sz="1600" dirty="0">
              <a:latin typeface="Helvetica" pitchFamily="2" charset="0"/>
              <a:ea typeface="+mn-lt"/>
              <a:cs typeface="Helvetica" pitchFamily="2" charset="0"/>
            </a:endParaRPr>
          </a:p>
          <a:p>
            <a:r>
              <a:rPr lang="en-US" sz="1600" dirty="0">
                <a:latin typeface="Helvetica" pitchFamily="2" charset="0"/>
                <a:ea typeface="+mn-lt"/>
                <a:cs typeface="+mn-lt"/>
              </a:rPr>
              <a:t>Seasoned roast salmon fillet, avocado, mixed peppers, tomato, cucumber and mixed leaves with balsamic olive oil dressing</a:t>
            </a:r>
            <a:endParaRPr lang="en-US" sz="1600" dirty="0">
              <a:latin typeface="Helvetica" pitchFamily="2" charset="0"/>
            </a:endParaRPr>
          </a:p>
          <a:p>
            <a:pPr algn="ctr"/>
            <a:endParaRPr lang="en-US" sz="2000" dirty="0">
              <a:latin typeface="Helvetica" pitchFamily="2" charset="0"/>
            </a:endParaRPr>
          </a:p>
          <a:p>
            <a:r>
              <a:rPr lang="en-US" b="1" dirty="0">
                <a:latin typeface="Helvetica" pitchFamily="2" charset="0"/>
                <a:ea typeface="+mn-lt"/>
                <a:cs typeface="+mn-lt"/>
              </a:rPr>
              <a:t>SUPERFOOD QUINOA SALAD</a:t>
            </a:r>
            <a:endParaRPr lang="en-US" b="1" dirty="0">
              <a:latin typeface="Helvetica" pitchFamily="2" charset="0"/>
            </a:endParaRPr>
          </a:p>
          <a:p>
            <a:endParaRPr lang="en-US" sz="1600" dirty="0">
              <a:latin typeface="Helvetica" pitchFamily="2" charset="0"/>
              <a:ea typeface="+mn-lt"/>
              <a:cs typeface="+mn-lt"/>
            </a:endParaRPr>
          </a:p>
          <a:p>
            <a:r>
              <a:rPr lang="en-US" sz="1600" dirty="0">
                <a:latin typeface="Helvetica"/>
                <a:ea typeface="+mn-lt"/>
                <a:cs typeface="+mn-lt"/>
              </a:rPr>
              <a:t>Quinoa salad with broccoli, yellow </a:t>
            </a:r>
            <a:r>
              <a:rPr lang="en-US" sz="1600" err="1">
                <a:latin typeface="Helvetica"/>
                <a:ea typeface="+mn-lt"/>
                <a:cs typeface="+mn-lt"/>
              </a:rPr>
              <a:t>courgette</a:t>
            </a:r>
            <a:r>
              <a:rPr lang="en-US" sz="1600" dirty="0">
                <a:latin typeface="Helvetica"/>
                <a:ea typeface="+mn-lt"/>
                <a:cs typeface="+mn-lt"/>
              </a:rPr>
              <a:t>, chickpea, carrot &amp; crunchy walnuts</a:t>
            </a:r>
            <a:endParaRPr lang="en-US" sz="1600" dirty="0">
              <a:latin typeface="Helvetica"/>
            </a:endParaRPr>
          </a:p>
          <a:p>
            <a:pPr algn="ctr"/>
            <a:endParaRPr lang="en-US" dirty="0">
              <a:latin typeface="Helvetica" pitchFamily="2" charset="0"/>
            </a:endParaRPr>
          </a:p>
          <a:p>
            <a:pPr algn="ctr"/>
            <a:endParaRPr lang="en-US" dirty="0">
              <a:latin typeface="Helvetica" pitchFamily="2" charset="0"/>
            </a:endParaRPr>
          </a:p>
        </p:txBody>
      </p:sp>
      <p:pic>
        <p:nvPicPr>
          <p:cNvPr id="5" name="Picture 4" descr="A salad with croutons and dressing&#10;&#10;AI-generated content may be incorrect.">
            <a:extLst>
              <a:ext uri="{FF2B5EF4-FFF2-40B4-BE49-F238E27FC236}">
                <a16:creationId xmlns:a16="http://schemas.microsoft.com/office/drawing/2014/main" id="{30175E0B-7EB1-D49E-C694-DBC6DE15B902}"/>
              </a:ext>
            </a:extLst>
          </p:cNvPr>
          <p:cNvPicPr>
            <a:picLocks noChangeAspect="1"/>
          </p:cNvPicPr>
          <p:nvPr/>
        </p:nvPicPr>
        <p:blipFill>
          <a:blip r:embed="rId2">
            <a:extLst>
              <a:ext uri="{28A0092B-C50C-407E-A947-70E740481C1C}">
                <a14:useLocalDpi xmlns:a14="http://schemas.microsoft.com/office/drawing/2010/main" val="0"/>
              </a:ext>
            </a:extLst>
          </a:blip>
          <a:srcRect r="7695"/>
          <a:stretch/>
        </p:blipFill>
        <p:spPr>
          <a:xfrm>
            <a:off x="7575218" y="0"/>
            <a:ext cx="4680467" cy="6858000"/>
          </a:xfrm>
          <a:prstGeom prst="rect">
            <a:avLst/>
          </a:prstGeom>
        </p:spPr>
      </p:pic>
      <p:sp>
        <p:nvSpPr>
          <p:cNvPr id="6" name="TextBox 5">
            <a:extLst>
              <a:ext uri="{FF2B5EF4-FFF2-40B4-BE49-F238E27FC236}">
                <a16:creationId xmlns:a16="http://schemas.microsoft.com/office/drawing/2014/main" id="{B8F5A96D-0719-D1D5-1599-17158EDF844E}"/>
              </a:ext>
            </a:extLst>
          </p:cNvPr>
          <p:cNvSpPr txBox="1"/>
          <p:nvPr/>
        </p:nvSpPr>
        <p:spPr>
          <a:xfrm>
            <a:off x="418946" y="338174"/>
            <a:ext cx="5018938" cy="1200329"/>
          </a:xfrm>
          <a:prstGeom prst="rect">
            <a:avLst/>
          </a:prstGeom>
          <a:noFill/>
        </p:spPr>
        <p:txBody>
          <a:bodyPr wrap="none" lIns="91440" tIns="45720" rIns="91440" bIns="45720" rtlCol="0" anchor="t">
            <a:spAutoFit/>
          </a:bodyPr>
          <a:lstStyle/>
          <a:p>
            <a:r>
              <a:rPr lang="en-US" sz="2400" b="1" i="1">
                <a:latin typeface="Helvetica"/>
                <a:ea typeface="Dotum"/>
                <a:cs typeface="Helvetica"/>
              </a:rPr>
              <a:t>BOXED SALADS - £11.00 per box</a:t>
            </a:r>
            <a:endParaRPr lang="en-US" sz="2400">
              <a:latin typeface="Helvetica"/>
              <a:ea typeface="Dotum"/>
              <a:cs typeface="Helvetica"/>
            </a:endParaRPr>
          </a:p>
          <a:p>
            <a:endParaRPr lang="en-US" sz="2400" b="1" i="1" dirty="0">
              <a:latin typeface="Helvetica"/>
              <a:ea typeface="Dotum"/>
              <a:cs typeface="Helvetica"/>
            </a:endParaRPr>
          </a:p>
          <a:p>
            <a:endParaRPr lang="en-US" sz="2400" i="1" dirty="0">
              <a:latin typeface="Helvetica" pitchFamily="2" charset="0"/>
              <a:ea typeface="Dotum"/>
              <a:cs typeface="Helvetica"/>
            </a:endParaRPr>
          </a:p>
        </p:txBody>
      </p:sp>
    </p:spTree>
    <p:extLst>
      <p:ext uri="{BB962C8B-B14F-4D97-AF65-F5344CB8AC3E}">
        <p14:creationId xmlns:p14="http://schemas.microsoft.com/office/powerpoint/2010/main" val="170870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E10D-6770-3D3F-5540-A9E4DF8F99B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304B8F-34E2-57FF-6805-851AC55BE34D}"/>
              </a:ext>
            </a:extLst>
          </p:cNvPr>
          <p:cNvSpPr txBox="1"/>
          <p:nvPr/>
        </p:nvSpPr>
        <p:spPr>
          <a:xfrm>
            <a:off x="390144" y="1700202"/>
            <a:ext cx="60960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Helvetica" pitchFamily="2" charset="0"/>
              </a:rPr>
              <a:t>VEG NICOISE SALAD</a:t>
            </a:r>
          </a:p>
          <a:p>
            <a:endParaRPr lang="en-US" sz="1600" dirty="0">
              <a:latin typeface="Helvetica" pitchFamily="2" charset="0"/>
            </a:endParaRPr>
          </a:p>
          <a:p>
            <a:r>
              <a:rPr lang="en-US" sz="1600" dirty="0">
                <a:latin typeface="Helvetica" pitchFamily="2" charset="0"/>
                <a:ea typeface="+mn-lt"/>
                <a:cs typeface="+mn-lt"/>
              </a:rPr>
              <a:t>New potatoes, green beans, tomatoes, black olives, boiled eggs and crisp iceberg lettuce with French dressing</a:t>
            </a:r>
            <a:endParaRPr lang="en-US" sz="1600" dirty="0">
              <a:latin typeface="Helvetica" pitchFamily="2" charset="0"/>
            </a:endParaRPr>
          </a:p>
          <a:p>
            <a:endParaRPr lang="en-US" sz="1600" b="1" dirty="0">
              <a:latin typeface="Helvetica" pitchFamily="2" charset="0"/>
              <a:ea typeface="+mn-lt"/>
              <a:cs typeface="+mn-lt"/>
            </a:endParaRPr>
          </a:p>
          <a:p>
            <a:r>
              <a:rPr lang="en-US" b="1" dirty="0">
                <a:latin typeface="Helvetica" pitchFamily="2" charset="0"/>
                <a:ea typeface="+mn-lt"/>
                <a:cs typeface="+mn-lt"/>
              </a:rPr>
              <a:t>GREEK SALAD</a:t>
            </a:r>
            <a:endParaRPr lang="en-US" b="1" dirty="0">
              <a:latin typeface="Helvetica" pitchFamily="2" charset="0"/>
            </a:endParaRPr>
          </a:p>
          <a:p>
            <a:endParaRPr lang="en-US" sz="1600" dirty="0">
              <a:latin typeface="Helvetica" pitchFamily="2" charset="0"/>
              <a:ea typeface="+mn-lt"/>
              <a:cs typeface="+mn-lt"/>
            </a:endParaRPr>
          </a:p>
          <a:p>
            <a:r>
              <a:rPr lang="en-US" sz="1600" dirty="0">
                <a:latin typeface="Helvetica" pitchFamily="2" charset="0"/>
                <a:ea typeface="+mn-lt"/>
                <a:cs typeface="+mn-lt"/>
              </a:rPr>
              <a:t>Tomatoes, cucumber, feta cheese, black olives and houmous with toasted pita bread, garnished with fresh mint</a:t>
            </a:r>
            <a:endParaRPr lang="en-US" sz="1600" dirty="0">
              <a:latin typeface="Helvetica" pitchFamily="2" charset="0"/>
            </a:endParaRPr>
          </a:p>
          <a:p>
            <a:endParaRPr lang="en-US" sz="1600" b="1" dirty="0">
              <a:latin typeface="Helvetica" pitchFamily="2" charset="0"/>
            </a:endParaRPr>
          </a:p>
          <a:p>
            <a:r>
              <a:rPr lang="en-US" b="1" dirty="0">
                <a:latin typeface="Helvetica" pitchFamily="2" charset="0"/>
                <a:ea typeface="+mn-lt"/>
                <a:cs typeface="+mn-lt"/>
              </a:rPr>
              <a:t>PENNE PASTA PESTO SALAD</a:t>
            </a:r>
            <a:endParaRPr lang="en-US" b="1" dirty="0">
              <a:latin typeface="Helvetica" pitchFamily="2" charset="0"/>
            </a:endParaRPr>
          </a:p>
          <a:p>
            <a:endParaRPr lang="en-US" sz="1600" dirty="0">
              <a:latin typeface="Helvetica" pitchFamily="2" charset="0"/>
              <a:ea typeface="+mn-lt"/>
              <a:cs typeface="+mn-lt"/>
            </a:endParaRPr>
          </a:p>
          <a:p>
            <a:r>
              <a:rPr lang="en-US" sz="1600" dirty="0">
                <a:latin typeface="Helvetica" pitchFamily="2" charset="0"/>
                <a:ea typeface="+mn-lt"/>
                <a:cs typeface="+mn-lt"/>
              </a:rPr>
              <a:t>Penne pasta with basil &amp; pinenut pesto dressing, cherry tomatoes, black olives and Parmesan shavings</a:t>
            </a:r>
            <a:endParaRPr lang="en-US" dirty="0">
              <a:latin typeface="Helvetica" pitchFamily="2" charset="0"/>
            </a:endParaRPr>
          </a:p>
          <a:p>
            <a:endParaRPr lang="en-US" sz="1600" dirty="0">
              <a:solidFill>
                <a:schemeClr val="bg1"/>
              </a:solidFill>
              <a:latin typeface="Helvetica" pitchFamily="2" charset="0"/>
            </a:endParaRPr>
          </a:p>
          <a:p>
            <a:endParaRPr lang="en-US" sz="1600" dirty="0">
              <a:solidFill>
                <a:srgbClr val="FFFFFF"/>
              </a:solidFill>
              <a:latin typeface="Helvetica" pitchFamily="2" charset="0"/>
            </a:endParaRPr>
          </a:p>
          <a:p>
            <a:pPr algn="ctr"/>
            <a:endParaRPr lang="en-US" dirty="0">
              <a:latin typeface="Helvetica" pitchFamily="2" charset="0"/>
            </a:endParaRPr>
          </a:p>
        </p:txBody>
      </p:sp>
      <p:pic>
        <p:nvPicPr>
          <p:cNvPr id="5" name="Picture 4" descr="A salad with eggs and vegetables&#10;&#10;AI-generated content may be incorrect.">
            <a:extLst>
              <a:ext uri="{FF2B5EF4-FFF2-40B4-BE49-F238E27FC236}">
                <a16:creationId xmlns:a16="http://schemas.microsoft.com/office/drawing/2014/main" id="{05BF4D38-4946-F02D-C6B5-D325F73E20BE}"/>
              </a:ext>
            </a:extLst>
          </p:cNvPr>
          <p:cNvPicPr>
            <a:picLocks noChangeAspect="1"/>
          </p:cNvPicPr>
          <p:nvPr/>
        </p:nvPicPr>
        <p:blipFill>
          <a:blip r:embed="rId2">
            <a:extLst>
              <a:ext uri="{28A0092B-C50C-407E-A947-70E740481C1C}">
                <a14:useLocalDpi xmlns:a14="http://schemas.microsoft.com/office/drawing/2010/main" val="0"/>
              </a:ext>
            </a:extLst>
          </a:blip>
          <a:srcRect l="4651" r="5914"/>
          <a:stretch/>
        </p:blipFill>
        <p:spPr>
          <a:xfrm>
            <a:off x="7338453" y="0"/>
            <a:ext cx="4840971" cy="6858000"/>
          </a:xfrm>
          <a:prstGeom prst="rect">
            <a:avLst/>
          </a:prstGeom>
        </p:spPr>
      </p:pic>
      <p:sp>
        <p:nvSpPr>
          <p:cNvPr id="6" name="TextBox 5">
            <a:extLst>
              <a:ext uri="{FF2B5EF4-FFF2-40B4-BE49-F238E27FC236}">
                <a16:creationId xmlns:a16="http://schemas.microsoft.com/office/drawing/2014/main" id="{564E9144-454C-455C-D5C0-B0146D07EE56}"/>
              </a:ext>
            </a:extLst>
          </p:cNvPr>
          <p:cNvSpPr txBox="1"/>
          <p:nvPr/>
        </p:nvSpPr>
        <p:spPr>
          <a:xfrm>
            <a:off x="394034" y="548212"/>
            <a:ext cx="5018938" cy="461665"/>
          </a:xfrm>
          <a:prstGeom prst="rect">
            <a:avLst/>
          </a:prstGeom>
          <a:noFill/>
        </p:spPr>
        <p:txBody>
          <a:bodyPr wrap="none" lIns="91440" tIns="45720" rIns="91440" bIns="45720" rtlCol="0" anchor="t">
            <a:spAutoFit/>
          </a:bodyPr>
          <a:lstStyle/>
          <a:p>
            <a:r>
              <a:rPr lang="en-US" sz="2400" b="1" i="1">
                <a:latin typeface="Helvetica"/>
                <a:ea typeface="Dotum"/>
                <a:cs typeface="Helvetica"/>
              </a:rPr>
              <a:t>BOXED SALADS - £11.00 per box</a:t>
            </a:r>
            <a:endParaRPr lang="en-US"/>
          </a:p>
        </p:txBody>
      </p:sp>
    </p:spTree>
    <p:extLst>
      <p:ext uri="{BB962C8B-B14F-4D97-AF65-F5344CB8AC3E}">
        <p14:creationId xmlns:p14="http://schemas.microsoft.com/office/powerpoint/2010/main" val="974924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D3BE-038A-FA92-9323-3321B5251F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AAF2BED-63C7-0192-2193-6407C152FB54}"/>
              </a:ext>
            </a:extLst>
          </p:cNvPr>
          <p:cNvSpPr txBox="1"/>
          <p:nvPr/>
        </p:nvSpPr>
        <p:spPr>
          <a:xfrm>
            <a:off x="365921" y="2168391"/>
            <a:ext cx="6995400"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Helvetica"/>
                <a:cs typeface="Helvetica"/>
              </a:rPr>
              <a:t>REGENT </a:t>
            </a:r>
          </a:p>
          <a:p>
            <a:endParaRPr lang="en-US" sz="1600" dirty="0">
              <a:latin typeface="Helvetica" pitchFamily="2" charset="0"/>
            </a:endParaRPr>
          </a:p>
          <a:p>
            <a:r>
              <a:rPr lang="en-US" sz="1600" dirty="0">
                <a:latin typeface="Helvetica"/>
                <a:cs typeface="Helvetica"/>
              </a:rPr>
              <a:t>Potato croquettes with smoked haddock aioli sun-blushed tomato (4)</a:t>
            </a:r>
            <a:br>
              <a:rPr lang="en-US" sz="1600" dirty="0">
                <a:latin typeface="Helvetica" pitchFamily="2" charset="0"/>
              </a:rPr>
            </a:br>
            <a:r>
              <a:rPr lang="en-US" sz="1600" dirty="0">
                <a:latin typeface="Helvetica"/>
                <a:cs typeface="Helvetica"/>
              </a:rPr>
              <a:t>Pulled ham hock with grain mustard mayo &amp; marinated apple sticks (4)</a:t>
            </a:r>
            <a:br>
              <a:rPr lang="en-US" sz="1600" dirty="0">
                <a:latin typeface="Helvetica"/>
              </a:rPr>
            </a:br>
            <a:r>
              <a:rPr lang="en-US" sz="1600" dirty="0">
                <a:latin typeface="Helvetica"/>
                <a:cs typeface="Helvetica"/>
              </a:rPr>
              <a:t>Chargrilled </a:t>
            </a:r>
            <a:r>
              <a:rPr lang="en-US" sz="1600" dirty="0" err="1">
                <a:latin typeface="Helvetica"/>
                <a:cs typeface="Helvetica"/>
              </a:rPr>
              <a:t>aubergine</a:t>
            </a:r>
            <a:r>
              <a:rPr lang="en-US" sz="1600" dirty="0">
                <a:latin typeface="Helvetica"/>
                <a:cs typeface="Helvetica"/>
              </a:rPr>
              <a:t> roulades red pepper hummus &amp; jalapenos (4)</a:t>
            </a:r>
            <a:br>
              <a:rPr lang="en-US" sz="1600" dirty="0">
                <a:latin typeface="Helvetica"/>
              </a:rPr>
            </a:br>
            <a:r>
              <a:rPr lang="en-US" sz="1600" dirty="0">
                <a:latin typeface="Helvetica"/>
                <a:cs typeface="Helvetica"/>
              </a:rPr>
              <a:t>Smoked chicken, a hint of miso onion marmalade with pepper puree &amp; nigella seeds (4)</a:t>
            </a:r>
            <a:br>
              <a:rPr lang="en-US" sz="1600" dirty="0">
                <a:latin typeface="Helvetica"/>
              </a:rPr>
            </a:br>
            <a:r>
              <a:rPr lang="en-US" sz="1600" dirty="0">
                <a:latin typeface="Helvetica"/>
                <a:cs typeface="Helvetica"/>
              </a:rPr>
              <a:t>Chimichurri prawns pickled cucumber and guacamole (4)</a:t>
            </a:r>
            <a:br>
              <a:rPr lang="en-US" sz="1600" dirty="0">
                <a:latin typeface="Helvetica"/>
              </a:rPr>
            </a:br>
            <a:r>
              <a:rPr lang="en-US" sz="1600" dirty="0">
                <a:latin typeface="Helvetica"/>
                <a:cs typeface="Helvetica"/>
              </a:rPr>
              <a:t>Marinated candied beetroot with onion relish and crushed pea and mint &amp; black onion seeds (4)</a:t>
            </a:r>
          </a:p>
          <a:p>
            <a:endParaRPr lang="en-US" sz="1600" dirty="0">
              <a:latin typeface="Helvetica" pitchFamily="2" charset="0"/>
              <a:cs typeface="Helvetica"/>
            </a:endParaRPr>
          </a:p>
          <a:p>
            <a:endParaRPr lang="en-US" b="1" dirty="0">
              <a:latin typeface="Helvetica"/>
              <a:cs typeface="Helvetica"/>
            </a:endParaRPr>
          </a:p>
          <a:p>
            <a:pPr algn="ctr"/>
            <a:endParaRPr lang="en-US" dirty="0">
              <a:latin typeface="Helvetica" pitchFamily="2" charset="0"/>
              <a:cs typeface="Helvetica" pitchFamily="2" charset="0"/>
            </a:endParaRPr>
          </a:p>
          <a:p>
            <a:endParaRPr lang="en-US" sz="1600" dirty="0">
              <a:latin typeface="Helvetica" pitchFamily="2" charset="0"/>
              <a:cs typeface="Helvetica" pitchFamily="2" charset="0"/>
            </a:endParaRPr>
          </a:p>
          <a:p>
            <a:pPr algn="ctr"/>
            <a:endParaRPr lang="en-US" dirty="0">
              <a:latin typeface="Helvetica" pitchFamily="2" charset="0"/>
              <a:cs typeface="Helvetica" pitchFamily="2" charset="0"/>
            </a:endParaRPr>
          </a:p>
        </p:txBody>
      </p:sp>
      <p:pic>
        <p:nvPicPr>
          <p:cNvPr id="5" name="Picture 4">
            <a:extLst>
              <a:ext uri="{FF2B5EF4-FFF2-40B4-BE49-F238E27FC236}">
                <a16:creationId xmlns:a16="http://schemas.microsoft.com/office/drawing/2014/main" id="{C3470867-D92C-9B80-079C-4F81B9830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9405" y="-16348"/>
            <a:ext cx="4592595" cy="6890696"/>
          </a:xfrm>
          <a:prstGeom prst="rect">
            <a:avLst/>
          </a:prstGeom>
        </p:spPr>
      </p:pic>
      <p:sp>
        <p:nvSpPr>
          <p:cNvPr id="7" name="TextBox 6">
            <a:extLst>
              <a:ext uri="{FF2B5EF4-FFF2-40B4-BE49-F238E27FC236}">
                <a16:creationId xmlns:a16="http://schemas.microsoft.com/office/drawing/2014/main" id="{B260CC66-47FA-895C-22A2-D3337F686114}"/>
              </a:ext>
            </a:extLst>
          </p:cNvPr>
          <p:cNvSpPr txBox="1"/>
          <p:nvPr/>
        </p:nvSpPr>
        <p:spPr>
          <a:xfrm>
            <a:off x="210312" y="481537"/>
            <a:ext cx="7315200" cy="1477328"/>
          </a:xfrm>
          <a:prstGeom prst="rect">
            <a:avLst/>
          </a:prstGeom>
          <a:noFill/>
        </p:spPr>
        <p:txBody>
          <a:bodyPr wrap="square" lIns="91440" tIns="45720" rIns="91440" bIns="45720" anchor="t">
            <a:spAutoFit/>
          </a:bodyPr>
          <a:lstStyle/>
          <a:p>
            <a:r>
              <a:rPr lang="en-US" sz="2400" b="1" i="1" dirty="0">
                <a:latin typeface="Helvetica"/>
                <a:ea typeface="Batang"/>
                <a:cs typeface="Helvetica"/>
              </a:rPr>
              <a:t>CANAPES / FINING DINING</a:t>
            </a:r>
          </a:p>
          <a:p>
            <a:r>
              <a:rPr lang="en-US" sz="2400" b="1" i="1" dirty="0">
                <a:latin typeface="Helvetica"/>
                <a:ea typeface="Batang"/>
                <a:cs typeface="Helvetica"/>
              </a:rPr>
              <a:t>£83.00 per set (serves 4)</a:t>
            </a:r>
          </a:p>
          <a:p>
            <a:r>
              <a:rPr lang="en-US" sz="2400" b="1" i="1" dirty="0">
                <a:latin typeface="Helvetica"/>
                <a:ea typeface="Batang"/>
                <a:cs typeface="Helvetica"/>
              </a:rPr>
              <a:t>Minimum order 4 sets (same menu)</a:t>
            </a:r>
          </a:p>
          <a:p>
            <a:r>
              <a:rPr lang="en-US" b="1" i="1" dirty="0">
                <a:latin typeface="Helvetica"/>
                <a:ea typeface="Batang"/>
                <a:cs typeface="Helvetica"/>
              </a:rPr>
              <a:t>*24 pieces each set</a:t>
            </a:r>
          </a:p>
        </p:txBody>
      </p:sp>
    </p:spTree>
    <p:extLst>
      <p:ext uri="{BB962C8B-B14F-4D97-AF65-F5344CB8AC3E}">
        <p14:creationId xmlns:p14="http://schemas.microsoft.com/office/powerpoint/2010/main" val="16994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62BCB-7FC8-7072-24A1-71739FE2DD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CD7F55-0514-C193-47ED-5DE87D749388}"/>
              </a:ext>
            </a:extLst>
          </p:cNvPr>
          <p:cNvSpPr txBox="1"/>
          <p:nvPr/>
        </p:nvSpPr>
        <p:spPr>
          <a:xfrm>
            <a:off x="392327" y="2259449"/>
            <a:ext cx="7467600"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Helvetica"/>
                <a:cs typeface="Helvetica"/>
              </a:rPr>
              <a:t>DULWICH </a:t>
            </a:r>
            <a:endParaRPr lang="en-US" dirty="0">
              <a:latin typeface="Helvetica"/>
              <a:cs typeface="Helvetica"/>
            </a:endParaRPr>
          </a:p>
          <a:p>
            <a:endParaRPr lang="en-US" sz="1600" dirty="0">
              <a:latin typeface="Helvetica"/>
              <a:cs typeface="Helvetica"/>
            </a:endParaRPr>
          </a:p>
          <a:p>
            <a:r>
              <a:rPr lang="en-US" sz="1600" dirty="0">
                <a:latin typeface="Helvetica"/>
                <a:cs typeface="Helvetica"/>
              </a:rPr>
              <a:t>Thai crab and prawn cake with lime mayonnaise dipping sauce (4)</a:t>
            </a:r>
            <a:br>
              <a:rPr lang="en-US" sz="1600" dirty="0">
                <a:latin typeface="Helvetica"/>
                <a:cs typeface="Helvetica"/>
              </a:rPr>
            </a:br>
            <a:r>
              <a:rPr lang="en-US" sz="1600" dirty="0">
                <a:latin typeface="Helvetica"/>
                <a:cs typeface="Helvetica"/>
              </a:rPr>
              <a:t>Cauliflower pakora with pickled lime and minted yoghurt (4)</a:t>
            </a:r>
            <a:br>
              <a:rPr lang="en-US" sz="1600" dirty="0">
                <a:latin typeface="Helvetica"/>
                <a:cs typeface="Helvetica"/>
              </a:rPr>
            </a:br>
            <a:r>
              <a:rPr lang="en-US" sz="1600" dirty="0">
                <a:latin typeface="Helvetica"/>
                <a:cs typeface="Helvetica"/>
              </a:rPr>
              <a:t>Crisp tartlet of Parma ham with mascarpone and apple caviar (4)</a:t>
            </a:r>
            <a:br>
              <a:rPr lang="en-US" sz="1600" dirty="0">
                <a:latin typeface="Helvetica"/>
                <a:cs typeface="Helvetica"/>
              </a:rPr>
            </a:br>
            <a:r>
              <a:rPr lang="en-US" sz="1600" dirty="0">
                <a:latin typeface="Helvetica"/>
                <a:cs typeface="Helvetica"/>
              </a:rPr>
              <a:t>King prawn cocktail with </a:t>
            </a:r>
            <a:r>
              <a:rPr lang="en-US" sz="1600" dirty="0" err="1">
                <a:latin typeface="Helvetica"/>
                <a:cs typeface="Helvetica"/>
              </a:rPr>
              <a:t>marie</a:t>
            </a:r>
            <a:r>
              <a:rPr lang="en-US" sz="1600" dirty="0">
                <a:latin typeface="Helvetica"/>
                <a:cs typeface="Helvetica"/>
              </a:rPr>
              <a:t>-rose sauce and baby gem (4)</a:t>
            </a:r>
            <a:br>
              <a:rPr lang="en-US" sz="1600" dirty="0">
                <a:latin typeface="Helvetica"/>
                <a:cs typeface="Helvetica"/>
              </a:rPr>
            </a:br>
            <a:r>
              <a:rPr lang="en-US" sz="1600" dirty="0">
                <a:latin typeface="Helvetica"/>
                <a:cs typeface="Helvetica"/>
              </a:rPr>
              <a:t>Homemade mini </a:t>
            </a:r>
            <a:r>
              <a:rPr lang="en-US" sz="1600" dirty="0" err="1">
                <a:latin typeface="Helvetica"/>
                <a:cs typeface="Helvetica"/>
              </a:rPr>
              <a:t>yorkshire</a:t>
            </a:r>
            <a:r>
              <a:rPr lang="en-US" sz="1600" dirty="0">
                <a:latin typeface="Helvetica"/>
                <a:cs typeface="Helvetica"/>
              </a:rPr>
              <a:t> pudding with rare beef carpaccio and a creamy horseradish sauce (4)</a:t>
            </a:r>
            <a:br>
              <a:rPr lang="en-US" sz="1600" dirty="0">
                <a:latin typeface="Helvetica"/>
                <a:cs typeface="Helvetica"/>
              </a:rPr>
            </a:br>
            <a:r>
              <a:rPr lang="en-US" sz="1600" dirty="0">
                <a:latin typeface="Helvetica"/>
                <a:cs typeface="Helvetica"/>
              </a:rPr>
              <a:t>Goat’s cheese tossed in alfalfa served in a basil panier with sundried tomato (4)</a:t>
            </a:r>
          </a:p>
        </p:txBody>
      </p:sp>
      <p:pic>
        <p:nvPicPr>
          <p:cNvPr id="5" name="Picture 4" descr="Cucumber appetizers with salmon and cream cheese on top&#10;&#10;AI-generated content may be incorrect.">
            <a:extLst>
              <a:ext uri="{FF2B5EF4-FFF2-40B4-BE49-F238E27FC236}">
                <a16:creationId xmlns:a16="http://schemas.microsoft.com/office/drawing/2014/main" id="{E0BE90C6-DB7F-0BED-65CF-A07A978C5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0467" y="0"/>
            <a:ext cx="3851531" cy="6858000"/>
          </a:xfrm>
          <a:prstGeom prst="rect">
            <a:avLst/>
          </a:prstGeom>
        </p:spPr>
      </p:pic>
      <p:sp>
        <p:nvSpPr>
          <p:cNvPr id="6" name="TextBox 5">
            <a:extLst>
              <a:ext uri="{FF2B5EF4-FFF2-40B4-BE49-F238E27FC236}">
                <a16:creationId xmlns:a16="http://schemas.microsoft.com/office/drawing/2014/main" id="{E1E8FD21-B1D1-E29F-8B97-F70CF55F9D05}"/>
              </a:ext>
            </a:extLst>
          </p:cNvPr>
          <p:cNvSpPr txBox="1"/>
          <p:nvPr/>
        </p:nvSpPr>
        <p:spPr>
          <a:xfrm>
            <a:off x="392327" y="319612"/>
            <a:ext cx="7026144" cy="1815882"/>
          </a:xfrm>
          <a:prstGeom prst="rect">
            <a:avLst/>
          </a:prstGeom>
          <a:noFill/>
        </p:spPr>
        <p:txBody>
          <a:bodyPr wrap="square" lIns="91440" tIns="45720" rIns="91440" bIns="45720" anchor="t">
            <a:spAutoFit/>
          </a:bodyPr>
          <a:lstStyle/>
          <a:p>
            <a:r>
              <a:rPr lang="en-US" sz="2400" b="1" i="1" dirty="0">
                <a:latin typeface="Helvetica"/>
                <a:ea typeface="Batang"/>
                <a:cs typeface="Helvetica"/>
              </a:rPr>
              <a:t>CANAPES / FINING DINING</a:t>
            </a:r>
          </a:p>
          <a:p>
            <a:r>
              <a:rPr lang="en-US" sz="2400" b="1" i="1" dirty="0">
                <a:latin typeface="Helvetica"/>
                <a:ea typeface="Batang"/>
                <a:cs typeface="Helvetica"/>
              </a:rPr>
              <a:t>£83.00 per set (serves 4)</a:t>
            </a:r>
            <a:endParaRPr lang="en-US" sz="2400" dirty="0">
              <a:latin typeface="Helvetica"/>
              <a:ea typeface="Batang"/>
              <a:cs typeface="Helvetica"/>
            </a:endParaRPr>
          </a:p>
          <a:p>
            <a:r>
              <a:rPr lang="en-US" sz="2400" b="1" i="1" dirty="0">
                <a:latin typeface="Helvetica"/>
                <a:ea typeface="Batang"/>
                <a:cs typeface="Helvetica"/>
              </a:rPr>
              <a:t>Minimum order 4 sets (same menu)</a:t>
            </a:r>
            <a:endParaRPr lang="en-US" sz="2400" dirty="0">
              <a:latin typeface="Helvetica"/>
              <a:ea typeface="Batang"/>
              <a:cs typeface="Helvetica"/>
            </a:endParaRPr>
          </a:p>
          <a:p>
            <a:r>
              <a:rPr lang="en-US" sz="1600" b="1" i="1" dirty="0">
                <a:latin typeface="Helvetica"/>
                <a:ea typeface="Batang"/>
                <a:cs typeface="Helvetica"/>
              </a:rPr>
              <a:t>*24 pieces each set</a:t>
            </a:r>
          </a:p>
          <a:p>
            <a:endParaRPr lang="en-US" sz="2400" i="1" dirty="0">
              <a:latin typeface="Helvetica" pitchFamily="2" charset="0"/>
              <a:ea typeface="Batang"/>
              <a:cs typeface="Helvetica"/>
            </a:endParaRPr>
          </a:p>
        </p:txBody>
      </p:sp>
    </p:spTree>
    <p:extLst>
      <p:ext uri="{BB962C8B-B14F-4D97-AF65-F5344CB8AC3E}">
        <p14:creationId xmlns:p14="http://schemas.microsoft.com/office/powerpoint/2010/main" val="255036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9F1BA-C744-0B3D-B64E-5FBA0C29ABC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5601E6-7F5E-DCAF-B4BC-62BEE77B7ED7}"/>
              </a:ext>
            </a:extLst>
          </p:cNvPr>
          <p:cNvSpPr txBox="1"/>
          <p:nvPr/>
        </p:nvSpPr>
        <p:spPr>
          <a:xfrm>
            <a:off x="0" y="278137"/>
            <a:ext cx="12192000" cy="6270947"/>
          </a:xfrm>
          <a:prstGeom prst="rect">
            <a:avLst/>
          </a:prstGeom>
          <a:noFill/>
        </p:spPr>
        <p:txBody>
          <a:bodyPr wrap="square" lIns="91440" tIns="45720" rIns="91440" bIns="45720" anchor="t">
            <a:spAutoFit/>
          </a:bodyPr>
          <a:lstStyle/>
          <a:p>
            <a:r>
              <a:rPr lang="en-GB" sz="1550" b="1" dirty="0"/>
              <a:t>Contact</a:t>
            </a:r>
            <a:endParaRPr lang="en-US" sz="1550" b="1" dirty="0"/>
          </a:p>
          <a:p>
            <a:r>
              <a:rPr lang="en-GB" sz="1550" dirty="0"/>
              <a:t>To make a hospitality booking, please use the </a:t>
            </a:r>
            <a:r>
              <a:rPr lang="en-GB" sz="1550" b="1" dirty="0"/>
              <a:t>Condeco system</a:t>
            </a:r>
            <a:r>
              <a:rPr lang="en-GB" sz="1550" dirty="0"/>
              <a:t>. For food orders or any special requests, contact the Event Manager, </a:t>
            </a:r>
            <a:r>
              <a:rPr lang="en-GB" sz="1550" b="1" dirty="0"/>
              <a:t>Laura Moorcroft (</a:t>
            </a:r>
            <a:r>
              <a:rPr lang="en-GB" sz="1550" b="1" u="sng" dirty="0"/>
              <a:t>laura.moorcroft@mufgsecurities.com</a:t>
            </a:r>
            <a:r>
              <a:rPr lang="en-GB" sz="1550" b="1" dirty="0"/>
              <a:t>), or Reception directly at </a:t>
            </a:r>
            <a:r>
              <a:rPr lang="en-GB" sz="1550" b="1" dirty="0">
                <a:hlinkClick r:id="rId2"/>
              </a:rPr>
              <a:t>reception@uk.mufg.jp</a:t>
            </a:r>
            <a:r>
              <a:rPr lang="en-GB" sz="1550" dirty="0"/>
              <a:t>. </a:t>
            </a:r>
          </a:p>
          <a:p>
            <a:r>
              <a:rPr lang="en-GB" sz="1550" dirty="0">
                <a:ea typeface="+mn-lt"/>
                <a:cs typeface="+mn-lt"/>
              </a:rPr>
              <a:t>Please note that a minimum of 96 hours’ notice is required for all bookings. Fine dining and canapé functions require an additional 48 hours’ notice. A strict 48-hour cancellation policy applies to all hospitality bookings.</a:t>
            </a:r>
            <a:endParaRPr lang="en-GB" sz="1550" dirty="0"/>
          </a:p>
          <a:p>
            <a:pPr marL="0" indent="0">
              <a:buNone/>
            </a:pPr>
            <a:endParaRPr lang="en-GB" sz="1550" dirty="0">
              <a:latin typeface="Helvetica" pitchFamily="2" charset="0"/>
              <a:cs typeface="Cordia New"/>
            </a:endParaRPr>
          </a:p>
          <a:p>
            <a:r>
              <a:rPr lang="en-GB" sz="1550" b="1" dirty="0"/>
              <a:t>Functions and Events</a:t>
            </a:r>
          </a:p>
          <a:p>
            <a:r>
              <a:rPr lang="en-GB" sz="1550" dirty="0">
                <a:ea typeface="+mn-lt"/>
                <a:cs typeface="+mn-lt"/>
              </a:rPr>
              <a:t>All prices quoted apply to functions held during normal working hours</a:t>
            </a:r>
            <a:br>
              <a:rPr lang="en-GB" sz="1550" dirty="0">
                <a:ea typeface="+mn-lt"/>
                <a:cs typeface="+mn-lt"/>
              </a:rPr>
            </a:br>
            <a:r>
              <a:rPr lang="en-GB" sz="1550" dirty="0">
                <a:ea typeface="+mn-lt"/>
                <a:cs typeface="+mn-lt"/>
              </a:rPr>
              <a:t>(7:00am – 3:30pm, Monday to Friday).</a:t>
            </a:r>
            <a:endParaRPr lang="en-GB" sz="1550" dirty="0"/>
          </a:p>
          <a:p>
            <a:endParaRPr lang="en-GB" sz="1550" dirty="0">
              <a:ea typeface="+mn-lt"/>
              <a:cs typeface="+mn-lt"/>
            </a:endParaRPr>
          </a:p>
          <a:p>
            <a:r>
              <a:rPr lang="en-GB" sz="1550" dirty="0">
                <a:ea typeface="+mn-lt"/>
                <a:cs typeface="+mn-lt"/>
              </a:rPr>
              <a:t>For events taking place outside these hours, additional labour charges will apply </a:t>
            </a:r>
            <a:r>
              <a:rPr lang="en-GB" sz="1550" b="1" dirty="0">
                <a:ea typeface="+mn-lt"/>
                <a:cs typeface="+mn-lt"/>
              </a:rPr>
              <a:t>alongside your food selection</a:t>
            </a:r>
            <a:r>
              <a:rPr lang="en-GB" sz="1550" dirty="0">
                <a:ea typeface="+mn-lt"/>
                <a:cs typeface="+mn-lt"/>
              </a:rPr>
              <a:t>. These charges are indicative and will vary depending on event start and finish times. All functions must conclude by 8:00pm, with last drinks served at 7:30pm.</a:t>
            </a:r>
            <a:endParaRPr lang="en-GB" sz="1550" dirty="0"/>
          </a:p>
          <a:p>
            <a:endParaRPr lang="en-GB" sz="1550" b="1" dirty="0">
              <a:latin typeface="Aptos"/>
              <a:cs typeface="Cordia New"/>
            </a:endParaRPr>
          </a:p>
          <a:p>
            <a:r>
              <a:rPr lang="en-GB" sz="1550" b="1" dirty="0"/>
              <a:t>Drinks Functions (No Food)</a:t>
            </a:r>
          </a:p>
          <a:p>
            <a:pPr marL="285750" indent="-285750">
              <a:buFont typeface="Arial"/>
              <a:buChar char="•"/>
            </a:pPr>
            <a:r>
              <a:rPr lang="en-GB" sz="1550" dirty="0">
                <a:ea typeface="+mn-lt"/>
                <a:cs typeface="+mn-lt"/>
              </a:rPr>
              <a:t>Two staff for set-up, service, and clear-down – </a:t>
            </a:r>
            <a:r>
              <a:rPr lang="en-GB" sz="1550" b="1" dirty="0">
                <a:ea typeface="+mn-lt"/>
                <a:cs typeface="+mn-lt"/>
              </a:rPr>
              <a:t>£260</a:t>
            </a:r>
            <a:r>
              <a:rPr lang="en-GB" sz="1550" dirty="0">
                <a:ea typeface="+mn-lt"/>
                <a:cs typeface="+mn-lt"/>
              </a:rPr>
              <a:t> (up to 75 guests), up to 7:30pm. </a:t>
            </a:r>
            <a:endParaRPr lang="en-GB" sz="1550" dirty="0"/>
          </a:p>
          <a:p>
            <a:pPr marL="285750" indent="-285750">
              <a:buFont typeface="Arial"/>
              <a:buChar char="•"/>
            </a:pPr>
            <a:r>
              <a:rPr lang="en-GB" sz="1550" dirty="0">
                <a:ea typeface="+mn-lt"/>
                <a:cs typeface="+mn-lt"/>
              </a:rPr>
              <a:t>Three staff for set-up, service, and clear-down – </a:t>
            </a:r>
            <a:r>
              <a:rPr lang="en-GB" sz="1550" b="1" dirty="0">
                <a:ea typeface="+mn-lt"/>
                <a:cs typeface="+mn-lt"/>
              </a:rPr>
              <a:t>£370</a:t>
            </a:r>
            <a:r>
              <a:rPr lang="en-GB" sz="1550" dirty="0">
                <a:ea typeface="+mn-lt"/>
                <a:cs typeface="+mn-lt"/>
              </a:rPr>
              <a:t> (75–125 guests), up to 7:30pm </a:t>
            </a:r>
            <a:endParaRPr lang="en-GB" sz="1550" dirty="0">
              <a:latin typeface="Aptos"/>
              <a:cs typeface="Cordia New"/>
            </a:endParaRPr>
          </a:p>
          <a:p>
            <a:r>
              <a:rPr lang="en-GB" sz="1550" b="1" dirty="0"/>
              <a:t>Drinks Functions with Canapés</a:t>
            </a:r>
          </a:p>
          <a:p>
            <a:pPr marL="285750" indent="-285750">
              <a:buFont typeface="Arial"/>
              <a:buChar char="•"/>
            </a:pPr>
            <a:r>
              <a:rPr lang="en-GB" sz="1550" dirty="0">
                <a:ea typeface="+mn-lt"/>
                <a:cs typeface="+mn-lt"/>
              </a:rPr>
              <a:t>Three staff for set-up, service, and clear-down, plus one chef – </a:t>
            </a:r>
            <a:r>
              <a:rPr lang="en-GB" sz="1550" b="1" dirty="0">
                <a:ea typeface="+mn-lt"/>
                <a:cs typeface="+mn-lt"/>
              </a:rPr>
              <a:t>£550</a:t>
            </a:r>
            <a:r>
              <a:rPr lang="en-GB" sz="1550" dirty="0">
                <a:ea typeface="+mn-lt"/>
                <a:cs typeface="+mn-lt"/>
              </a:rPr>
              <a:t> (up to 75 guests), up to 7:30pm. </a:t>
            </a:r>
            <a:endParaRPr lang="en-GB" sz="1550" dirty="0"/>
          </a:p>
          <a:p>
            <a:pPr marL="285750" indent="-285750">
              <a:buFont typeface="Arial"/>
              <a:buChar char="•"/>
            </a:pPr>
            <a:r>
              <a:rPr lang="en-GB" sz="1550" dirty="0">
                <a:ea typeface="+mn-lt"/>
                <a:cs typeface="+mn-lt"/>
              </a:rPr>
              <a:t>Five staff for set-up, service, and clear-down, plus one chef – </a:t>
            </a:r>
            <a:r>
              <a:rPr lang="en-GB" sz="1550" b="1" dirty="0">
                <a:ea typeface="+mn-lt"/>
                <a:cs typeface="+mn-lt"/>
              </a:rPr>
              <a:t>£790</a:t>
            </a:r>
            <a:r>
              <a:rPr lang="en-GB" sz="1550" dirty="0">
                <a:ea typeface="+mn-lt"/>
                <a:cs typeface="+mn-lt"/>
              </a:rPr>
              <a:t> (75–125 guests), up to 7:30pm.  </a:t>
            </a:r>
          </a:p>
          <a:p>
            <a:pPr marL="285750" indent="-285750">
              <a:buFont typeface="Arial"/>
              <a:buChar char="•"/>
            </a:pPr>
            <a:endParaRPr lang="en-GB" sz="1550" dirty="0">
              <a:ea typeface="+mn-lt"/>
              <a:cs typeface="+mn-lt"/>
            </a:endParaRPr>
          </a:p>
          <a:p>
            <a:r>
              <a:rPr lang="en-GB" sz="1550" b="1" dirty="0">
                <a:ea typeface="+mn-lt"/>
                <a:cs typeface="+mn-lt"/>
              </a:rPr>
              <a:t>Notes:</a:t>
            </a:r>
          </a:p>
          <a:p>
            <a:pPr marL="285750" indent="-285750" eaLnBrk="0" fontAlgn="base" hangingPunct="0">
              <a:spcBef>
                <a:spcPct val="0"/>
              </a:spcBef>
              <a:spcAft>
                <a:spcPct val="0"/>
              </a:spcAft>
              <a:buFont typeface="Arial" panose="020B0604020202020204" pitchFamily="34" charset="0"/>
              <a:buChar char="•"/>
            </a:pPr>
            <a:r>
              <a:rPr lang="en-GB" sz="1500" i="1" dirty="0"/>
              <a:t>Labour charges are estimated and may vary depending on the duration of the event. Any additional time will be charged accordingly. </a:t>
            </a:r>
            <a:endParaRPr lang="en-GB" sz="1500" i="1" dirty="0">
              <a:ea typeface="+mn-lt"/>
              <a:cs typeface="+mn-lt"/>
            </a:endParaRPr>
          </a:p>
          <a:p>
            <a:pPr marL="285750" lvl="0" indent="-285750" eaLnBrk="0" fontAlgn="base" hangingPunct="0">
              <a:spcBef>
                <a:spcPct val="0"/>
              </a:spcBef>
              <a:spcAft>
                <a:spcPct val="0"/>
              </a:spcAft>
              <a:buFont typeface="Arial" panose="020B0604020202020204" pitchFamily="34" charset="0"/>
              <a:buChar char="•"/>
            </a:pPr>
            <a:r>
              <a:rPr lang="en-US" altLang="en-US" sz="1500" i="1" dirty="0"/>
              <a:t> All prices listed in this brochure are exclusive of VAT and the management fee (8%).</a:t>
            </a:r>
            <a:endParaRPr lang="en-US" altLang="en-US" sz="1500" dirty="0"/>
          </a:p>
          <a:p>
            <a:pPr marL="285750" lvl="0" indent="-285750" eaLnBrk="0" fontAlgn="base" hangingPunct="0">
              <a:spcBef>
                <a:spcPct val="0"/>
              </a:spcBef>
              <a:spcAft>
                <a:spcPct val="0"/>
              </a:spcAft>
              <a:buFont typeface="Arial" panose="020B0604020202020204" pitchFamily="34" charset="0"/>
              <a:buChar char="•"/>
            </a:pPr>
            <a:r>
              <a:rPr lang="en-US" altLang="en-US" sz="1500" i="1" dirty="0"/>
              <a:t>Any missing or damaged hired equipment will be charged in addition to the final cost.</a:t>
            </a:r>
          </a:p>
          <a:p>
            <a:pPr marL="285750" indent="-285750">
              <a:buFont typeface="Arial" panose="020B0604020202020204" pitchFamily="34" charset="0"/>
              <a:buChar char="•"/>
            </a:pPr>
            <a:r>
              <a:rPr lang="en-US" altLang="en-US" sz="1500" i="1" dirty="0"/>
              <a:t>Special requests, such as large events, may require hired equipment and will incur additional costs. Please contact the event manager directly.</a:t>
            </a:r>
            <a:endParaRPr lang="en-US" altLang="en-US" sz="1500" dirty="0"/>
          </a:p>
          <a:p>
            <a:endParaRPr lang="en-GB" sz="1600" dirty="0">
              <a:latin typeface="Helvetica" pitchFamily="2" charset="0"/>
              <a:cs typeface="Cordia New"/>
            </a:endParaRPr>
          </a:p>
        </p:txBody>
      </p:sp>
    </p:spTree>
    <p:extLst>
      <p:ext uri="{BB962C8B-B14F-4D97-AF65-F5344CB8AC3E}">
        <p14:creationId xmlns:p14="http://schemas.microsoft.com/office/powerpoint/2010/main" val="39287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B65ED-8877-2737-7363-E294354D497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9760D6D-7536-95D1-1EAA-9B4AC9897F51}"/>
              </a:ext>
            </a:extLst>
          </p:cNvPr>
          <p:cNvSpPr txBox="1"/>
          <p:nvPr/>
        </p:nvSpPr>
        <p:spPr>
          <a:xfrm>
            <a:off x="389021" y="2120336"/>
            <a:ext cx="6972300"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Helvetica"/>
                <a:cs typeface="Helvetica"/>
              </a:rPr>
              <a:t>HAMPTON </a:t>
            </a:r>
            <a:endParaRPr lang="en-US" dirty="0">
              <a:latin typeface="Helvetica"/>
              <a:cs typeface="Helvetica"/>
            </a:endParaRPr>
          </a:p>
          <a:p>
            <a:endParaRPr lang="en-US" sz="1600" dirty="0">
              <a:latin typeface="Helvetica" pitchFamily="2" charset="0"/>
              <a:cs typeface="Helvetica"/>
            </a:endParaRPr>
          </a:p>
          <a:p>
            <a:r>
              <a:rPr lang="en-US" sz="1600" dirty="0">
                <a:highlight>
                  <a:srgbClr val="FFFFFF"/>
                </a:highlight>
                <a:latin typeface="Helvetica"/>
                <a:cs typeface="Helvetica"/>
              </a:rPr>
              <a:t>Tamari marinated seitan roasted </a:t>
            </a:r>
            <a:r>
              <a:rPr lang="en-US" sz="1600" dirty="0" err="1">
                <a:highlight>
                  <a:srgbClr val="FFFFFF"/>
                </a:highlight>
                <a:latin typeface="Helvetica"/>
                <a:cs typeface="Helvetica"/>
              </a:rPr>
              <a:t>courgette</a:t>
            </a:r>
            <a:r>
              <a:rPr lang="en-US" sz="1600" dirty="0">
                <a:highlight>
                  <a:srgbClr val="FFFFFF"/>
                </a:highlight>
                <a:latin typeface="Helvetica"/>
                <a:cs typeface="Helvetica"/>
              </a:rPr>
              <a:t> tomato &amp; red pepper glaze (4)</a:t>
            </a:r>
            <a:br>
              <a:rPr lang="en-US" sz="1600" dirty="0">
                <a:highlight>
                  <a:srgbClr val="FFFFFF"/>
                </a:highlight>
                <a:latin typeface="Helvetica"/>
                <a:cs typeface="Helvetica"/>
              </a:rPr>
            </a:br>
            <a:r>
              <a:rPr lang="en-US" sz="1600" dirty="0">
                <a:highlight>
                  <a:srgbClr val="FFFFFF"/>
                </a:highlight>
                <a:latin typeface="Helvetica"/>
                <a:cs typeface="Helvetica"/>
              </a:rPr>
              <a:t>Charcoal tart of hot smoked salmon, smoked salmon mousse and keta caviar (4)</a:t>
            </a:r>
            <a:br>
              <a:rPr lang="en-US" sz="1600" dirty="0">
                <a:highlight>
                  <a:srgbClr val="FFFFFF"/>
                </a:highlight>
                <a:latin typeface="Helvetica"/>
                <a:cs typeface="Helvetica"/>
              </a:rPr>
            </a:br>
            <a:r>
              <a:rPr lang="en-US" sz="1600" dirty="0">
                <a:highlight>
                  <a:srgbClr val="FFFFFF"/>
                </a:highlight>
                <a:latin typeface="Helvetica"/>
                <a:cs typeface="Helvetica"/>
              </a:rPr>
              <a:t>Marinated kohlrabi with a spiced tomato chutney vegan feta, radish mustard cress (4)</a:t>
            </a:r>
            <a:br>
              <a:rPr lang="en-US" sz="1600" dirty="0">
                <a:highlight>
                  <a:srgbClr val="FFFFFF"/>
                </a:highlight>
                <a:latin typeface="Helvetica"/>
                <a:cs typeface="Helvetica"/>
              </a:rPr>
            </a:br>
            <a:r>
              <a:rPr lang="en-US" sz="1600" dirty="0">
                <a:highlight>
                  <a:srgbClr val="FFFFFF"/>
                </a:highlight>
                <a:latin typeface="Helvetica"/>
                <a:cs typeface="Helvetica"/>
              </a:rPr>
              <a:t>Hawaiian chicken &amp; pineapple skewers with a sweet chilly jam (4)</a:t>
            </a:r>
            <a:br>
              <a:rPr lang="en-US" sz="1600" dirty="0">
                <a:highlight>
                  <a:srgbClr val="FFFFFF"/>
                </a:highlight>
                <a:latin typeface="Helvetica"/>
                <a:cs typeface="Helvetica"/>
              </a:rPr>
            </a:br>
            <a:r>
              <a:rPr lang="en-US" sz="1600" dirty="0">
                <a:highlight>
                  <a:srgbClr val="FFFFFF"/>
                </a:highlight>
                <a:latin typeface="Helvetica"/>
                <a:cs typeface="Helvetica"/>
              </a:rPr>
              <a:t>Marinated Mulli rolls with crab meat ceviche style with lime &amp; coriander (4)</a:t>
            </a:r>
            <a:br>
              <a:rPr lang="en-US" sz="1600" dirty="0">
                <a:highlight>
                  <a:srgbClr val="FFFFFF"/>
                </a:highlight>
                <a:latin typeface="Helvetica"/>
                <a:cs typeface="Helvetica"/>
              </a:rPr>
            </a:br>
            <a:r>
              <a:rPr lang="en-US" sz="1600" dirty="0">
                <a:highlight>
                  <a:srgbClr val="FFFFFF"/>
                </a:highlight>
                <a:latin typeface="Helvetica"/>
                <a:cs typeface="Helvetica"/>
              </a:rPr>
              <a:t>Massaman marinated tender Lamb with ratatouille pickled cucumber minted yoghurt (4)</a:t>
            </a:r>
            <a:br>
              <a:rPr lang="en-US" sz="1600" dirty="0">
                <a:highlight>
                  <a:srgbClr val="FFFFFF"/>
                </a:highlight>
                <a:latin typeface="Helvetica"/>
                <a:cs typeface="Helvetica"/>
              </a:rPr>
            </a:br>
            <a:endParaRPr lang="en-US" sz="1600" dirty="0">
              <a:highlight>
                <a:srgbClr val="FFFFFF"/>
              </a:highlight>
              <a:latin typeface="Helvetica"/>
              <a:cs typeface="Helvetica"/>
            </a:endParaRPr>
          </a:p>
          <a:p>
            <a:endParaRPr lang="en-US" sz="1600" dirty="0">
              <a:latin typeface="Helvetica"/>
              <a:cs typeface="Helvetica"/>
            </a:endParaRPr>
          </a:p>
          <a:p>
            <a:br>
              <a:rPr lang="en-US" sz="1600" dirty="0">
                <a:latin typeface="Helvetica"/>
                <a:cs typeface="Helvetica"/>
              </a:rPr>
            </a:br>
            <a:endParaRPr lang="en-US" sz="1600" dirty="0">
              <a:latin typeface="Helvetica" pitchFamily="2" charset="0"/>
              <a:cs typeface="Helvetica"/>
            </a:endParaRPr>
          </a:p>
          <a:p>
            <a:endParaRPr lang="en-US" b="1" dirty="0">
              <a:latin typeface="Helvetica" pitchFamily="2" charset="0"/>
              <a:cs typeface="Helvetica"/>
            </a:endParaRPr>
          </a:p>
          <a:p>
            <a:pPr algn="ctr"/>
            <a:endParaRPr lang="en-US" dirty="0">
              <a:latin typeface="Helvetica" pitchFamily="2" charset="0"/>
            </a:endParaRPr>
          </a:p>
        </p:txBody>
      </p:sp>
      <p:pic>
        <p:nvPicPr>
          <p:cNvPr id="5" name="Picture 4">
            <a:extLst>
              <a:ext uri="{FF2B5EF4-FFF2-40B4-BE49-F238E27FC236}">
                <a16:creationId xmlns:a16="http://schemas.microsoft.com/office/drawing/2014/main" id="{C1F406E2-A6C7-3138-52AD-520580DCF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68" y="-774"/>
            <a:ext cx="4296032" cy="6858773"/>
          </a:xfrm>
          <a:prstGeom prst="rect">
            <a:avLst/>
          </a:prstGeom>
        </p:spPr>
      </p:pic>
      <p:sp>
        <p:nvSpPr>
          <p:cNvPr id="7" name="TextBox 6">
            <a:extLst>
              <a:ext uri="{FF2B5EF4-FFF2-40B4-BE49-F238E27FC236}">
                <a16:creationId xmlns:a16="http://schemas.microsoft.com/office/drawing/2014/main" id="{E87F8E9B-A198-77BC-9CC8-82E4A158E21F}"/>
              </a:ext>
            </a:extLst>
          </p:cNvPr>
          <p:cNvSpPr txBox="1"/>
          <p:nvPr/>
        </p:nvSpPr>
        <p:spPr>
          <a:xfrm>
            <a:off x="382802" y="367237"/>
            <a:ext cx="6978519" cy="1846659"/>
          </a:xfrm>
          <a:prstGeom prst="rect">
            <a:avLst/>
          </a:prstGeom>
          <a:noFill/>
        </p:spPr>
        <p:txBody>
          <a:bodyPr wrap="square" lIns="91440" tIns="45720" rIns="91440" bIns="45720" anchor="t">
            <a:spAutoFit/>
          </a:bodyPr>
          <a:lstStyle/>
          <a:p>
            <a:r>
              <a:rPr lang="en-US" sz="2400" b="1" i="1" dirty="0">
                <a:latin typeface="Helvetica"/>
                <a:ea typeface="Batang"/>
                <a:cs typeface="Helvetica"/>
              </a:rPr>
              <a:t>CANAPES / FINING DINING</a:t>
            </a:r>
          </a:p>
          <a:p>
            <a:r>
              <a:rPr lang="en-US" sz="2400" b="1" i="1" dirty="0">
                <a:latin typeface="Helvetica"/>
                <a:ea typeface="Batang"/>
                <a:cs typeface="Helvetica"/>
              </a:rPr>
              <a:t>£83.00 per set (serves 4)</a:t>
            </a:r>
          </a:p>
          <a:p>
            <a:r>
              <a:rPr lang="en-US" sz="2400" b="1" i="1" dirty="0">
                <a:latin typeface="Helvetica"/>
                <a:ea typeface="Batang"/>
                <a:cs typeface="Helvetica"/>
              </a:rPr>
              <a:t>Minimum order 4 sets (same menu)</a:t>
            </a:r>
          </a:p>
          <a:p>
            <a:r>
              <a:rPr lang="en-US" b="1" i="1" dirty="0">
                <a:latin typeface="Helvetica"/>
                <a:ea typeface="Batang"/>
                <a:cs typeface="Helvetica"/>
              </a:rPr>
              <a:t>*24 pieces each set</a:t>
            </a:r>
          </a:p>
          <a:p>
            <a:endParaRPr lang="en-US" sz="2400" b="1" i="1" dirty="0">
              <a:latin typeface="Helvetica"/>
              <a:ea typeface="Batang"/>
              <a:cs typeface="Helvetica"/>
            </a:endParaRPr>
          </a:p>
        </p:txBody>
      </p:sp>
    </p:spTree>
    <p:extLst>
      <p:ext uri="{BB962C8B-B14F-4D97-AF65-F5344CB8AC3E}">
        <p14:creationId xmlns:p14="http://schemas.microsoft.com/office/powerpoint/2010/main" val="1718369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792-AB3F-3E80-7B89-7AAC5AF4D8A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E240E67-8114-732C-7334-B82840B18048}"/>
              </a:ext>
            </a:extLst>
          </p:cNvPr>
          <p:cNvSpPr txBox="1"/>
          <p:nvPr/>
        </p:nvSpPr>
        <p:spPr>
          <a:xfrm>
            <a:off x="307848" y="2175796"/>
            <a:ext cx="6096000"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Helvetica"/>
                <a:cs typeface="Helvetica"/>
              </a:rPr>
              <a:t>SHOREDITCH</a:t>
            </a:r>
            <a:endParaRPr lang="en-US" dirty="0">
              <a:latin typeface="Helvetica"/>
              <a:cs typeface="Helvetica"/>
            </a:endParaRPr>
          </a:p>
          <a:p>
            <a:endParaRPr lang="en-US" sz="1600" dirty="0">
              <a:latin typeface="Helvetica" pitchFamily="2" charset="0"/>
              <a:cs typeface="Helvetica"/>
            </a:endParaRPr>
          </a:p>
          <a:p>
            <a:r>
              <a:rPr lang="en-US" sz="1600" dirty="0">
                <a:latin typeface="Helvetica"/>
                <a:cs typeface="Helvetica"/>
              </a:rPr>
              <a:t>Bitter leaves gochujang marinated smoked tofu skewers with guacamole and black sesame (4)</a:t>
            </a:r>
            <a:endParaRPr lang="en-US" dirty="0"/>
          </a:p>
          <a:p>
            <a:r>
              <a:rPr lang="en-US" sz="1600" dirty="0">
                <a:latin typeface="Helvetica"/>
                <a:cs typeface="Helvetica"/>
              </a:rPr>
              <a:t>Lemon marinated smoked mackerel with horse radish cream &amp; fennel (4)</a:t>
            </a:r>
            <a:br>
              <a:rPr lang="en-US" sz="1600" dirty="0">
                <a:latin typeface="Helvetica"/>
                <a:cs typeface="Helvetica"/>
              </a:rPr>
            </a:br>
            <a:r>
              <a:rPr lang="en-US" sz="1600" dirty="0">
                <a:latin typeface="Helvetica"/>
                <a:cs typeface="Helvetica"/>
              </a:rPr>
              <a:t>Vegan plant-based bacon doused in maple syrup on a vegan cream cheese (4)</a:t>
            </a:r>
            <a:br>
              <a:rPr lang="en-US" sz="1600" dirty="0">
                <a:latin typeface="Helvetica" pitchFamily="2" charset="0"/>
                <a:cs typeface="Helvetica"/>
              </a:rPr>
            </a:br>
            <a:r>
              <a:rPr lang="en-US" sz="1600" dirty="0">
                <a:latin typeface="Helvetica"/>
                <a:cs typeface="Helvetica"/>
              </a:rPr>
              <a:t>Cajun spiced potato puff wrap in Parma ham red currant jam &amp; crispy onion (4)</a:t>
            </a:r>
            <a:endParaRPr lang="en-US" sz="1600" dirty="0">
              <a:latin typeface="Helvetica" pitchFamily="2" charset="0"/>
              <a:cs typeface="Helvetica"/>
            </a:endParaRPr>
          </a:p>
          <a:p>
            <a:r>
              <a:rPr lang="en-US" sz="1600" dirty="0">
                <a:latin typeface="Helvetica"/>
                <a:cs typeface="Helvetica"/>
              </a:rPr>
              <a:t>Tuna Nicoise, potato noisette, green beans, black olive, egg mayo &amp; tomato pearls (4)</a:t>
            </a:r>
            <a:br>
              <a:rPr lang="en-US" sz="1600" dirty="0">
                <a:latin typeface="Helvetica"/>
                <a:cs typeface="Helvetica"/>
              </a:rPr>
            </a:br>
            <a:r>
              <a:rPr lang="en-US" sz="1600" dirty="0">
                <a:latin typeface="Helvetica"/>
                <a:cs typeface="Helvetica"/>
              </a:rPr>
              <a:t>Smoked duck with marinated fennel &amp; fig chutney Boursin cheese &amp; cilantro leaves (4)</a:t>
            </a:r>
            <a:br>
              <a:rPr lang="en-US" sz="1600" dirty="0">
                <a:latin typeface="Helvetica"/>
                <a:cs typeface="Helvetica"/>
              </a:rPr>
            </a:br>
            <a:br>
              <a:rPr lang="en-US" sz="1600" dirty="0">
                <a:latin typeface="Helvetica"/>
                <a:cs typeface="Helvetica"/>
              </a:rPr>
            </a:br>
            <a:endParaRPr lang="en-US" sz="1600" dirty="0">
              <a:latin typeface="Helvetica" pitchFamily="2" charset="0"/>
              <a:cs typeface="Helvetica"/>
            </a:endParaRPr>
          </a:p>
          <a:p>
            <a:endParaRPr lang="en-US" b="1" dirty="0">
              <a:latin typeface="Helvetica" pitchFamily="2" charset="0"/>
              <a:cs typeface="Helvetica"/>
            </a:endParaRPr>
          </a:p>
          <a:p>
            <a:pPr algn="ctr"/>
            <a:endParaRPr lang="en-US" dirty="0">
              <a:latin typeface="Helvetica" pitchFamily="2" charset="0"/>
            </a:endParaRPr>
          </a:p>
        </p:txBody>
      </p:sp>
      <p:pic>
        <p:nvPicPr>
          <p:cNvPr id="5" name="Picture 4">
            <a:extLst>
              <a:ext uri="{FF2B5EF4-FFF2-40B4-BE49-F238E27FC236}">
                <a16:creationId xmlns:a16="http://schemas.microsoft.com/office/drawing/2014/main" id="{B63FE08E-E37A-2B20-AF31-79895E59D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68" y="-774"/>
            <a:ext cx="4296032" cy="6858773"/>
          </a:xfrm>
          <a:prstGeom prst="rect">
            <a:avLst/>
          </a:prstGeom>
        </p:spPr>
      </p:pic>
      <p:sp>
        <p:nvSpPr>
          <p:cNvPr id="7" name="TextBox 6">
            <a:extLst>
              <a:ext uri="{FF2B5EF4-FFF2-40B4-BE49-F238E27FC236}">
                <a16:creationId xmlns:a16="http://schemas.microsoft.com/office/drawing/2014/main" id="{331975A5-437E-DE1C-E7FF-662A4E209D96}"/>
              </a:ext>
            </a:extLst>
          </p:cNvPr>
          <p:cNvSpPr txBox="1"/>
          <p:nvPr/>
        </p:nvSpPr>
        <p:spPr>
          <a:xfrm>
            <a:off x="392327" y="329137"/>
            <a:ext cx="6978519" cy="1846659"/>
          </a:xfrm>
          <a:prstGeom prst="rect">
            <a:avLst/>
          </a:prstGeom>
          <a:noFill/>
        </p:spPr>
        <p:txBody>
          <a:bodyPr wrap="square" lIns="91440" tIns="45720" rIns="91440" bIns="45720" anchor="t">
            <a:spAutoFit/>
          </a:bodyPr>
          <a:lstStyle/>
          <a:p>
            <a:r>
              <a:rPr lang="en-US" sz="2400" b="1" i="1" dirty="0">
                <a:latin typeface="Helvetica"/>
                <a:ea typeface="Batang"/>
                <a:cs typeface="Helvetica"/>
              </a:rPr>
              <a:t>CANAPES / FINING DINING</a:t>
            </a:r>
          </a:p>
          <a:p>
            <a:r>
              <a:rPr lang="en-US" sz="2400" b="1" i="1" dirty="0">
                <a:latin typeface="Helvetica"/>
                <a:ea typeface="Batang"/>
                <a:cs typeface="Helvetica"/>
              </a:rPr>
              <a:t>£83.00 per set (serves 4)</a:t>
            </a:r>
          </a:p>
          <a:p>
            <a:r>
              <a:rPr lang="en-US" sz="2400" b="1" i="1" dirty="0">
                <a:latin typeface="Helvetica"/>
                <a:ea typeface="Batang"/>
                <a:cs typeface="Helvetica"/>
              </a:rPr>
              <a:t>Minimum order 4 sets (same menu)</a:t>
            </a:r>
          </a:p>
          <a:p>
            <a:r>
              <a:rPr lang="en-US" b="1" i="1" dirty="0">
                <a:latin typeface="Helvetica"/>
                <a:ea typeface="Batang"/>
                <a:cs typeface="Helvetica"/>
              </a:rPr>
              <a:t>*24 pieces each set</a:t>
            </a:r>
          </a:p>
          <a:p>
            <a:endParaRPr lang="en-US" sz="2400" b="1" i="1" dirty="0">
              <a:latin typeface="Helvetica"/>
              <a:ea typeface="Batang"/>
              <a:cs typeface="Helvetica"/>
            </a:endParaRPr>
          </a:p>
        </p:txBody>
      </p:sp>
    </p:spTree>
    <p:extLst>
      <p:ext uri="{BB962C8B-B14F-4D97-AF65-F5344CB8AC3E}">
        <p14:creationId xmlns:p14="http://schemas.microsoft.com/office/powerpoint/2010/main" val="355483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52B21-CA76-8608-6AED-1B6F4E848DE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3683F66-FFE1-C12E-CB93-616AD7B7D6F0}"/>
              </a:ext>
            </a:extLst>
          </p:cNvPr>
          <p:cNvSpPr txBox="1"/>
          <p:nvPr/>
        </p:nvSpPr>
        <p:spPr>
          <a:xfrm>
            <a:off x="392327" y="1933575"/>
            <a:ext cx="5710989"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highlight>
                  <a:srgbClr val="FFFFFF"/>
                </a:highlight>
                <a:latin typeface="Helvetica"/>
                <a:cs typeface="Helvetica"/>
              </a:rPr>
              <a:t>WIMBLEDON</a:t>
            </a:r>
          </a:p>
          <a:p>
            <a:endParaRPr lang="en-US" sz="1600" dirty="0">
              <a:highlight>
                <a:srgbClr val="FFFFFF"/>
              </a:highlight>
              <a:latin typeface="Helvetica"/>
              <a:cs typeface="Helvetica"/>
            </a:endParaRPr>
          </a:p>
          <a:p>
            <a:r>
              <a:rPr lang="en-US" sz="1600" dirty="0">
                <a:highlight>
                  <a:srgbClr val="FFFFFF"/>
                </a:highlight>
                <a:latin typeface="Helvetica"/>
                <a:cs typeface="Helvetica"/>
              </a:rPr>
              <a:t>Chocolate &amp; pistachio nut profiterole </a:t>
            </a:r>
            <a:br>
              <a:rPr lang="en-US" sz="1600" dirty="0">
                <a:highlight>
                  <a:srgbClr val="FFFFFF"/>
                </a:highlight>
                <a:latin typeface="Helvetica"/>
              </a:rPr>
            </a:br>
            <a:r>
              <a:rPr lang="en-US" sz="1600" dirty="0">
                <a:highlight>
                  <a:srgbClr val="FFFFFF"/>
                </a:highlight>
                <a:latin typeface="Helvetica"/>
                <a:cs typeface="Helvetica"/>
              </a:rPr>
              <a:t>Espresso pannacotta </a:t>
            </a:r>
            <a:br>
              <a:rPr lang="en-US" sz="1600" dirty="0">
                <a:highlight>
                  <a:srgbClr val="FFFFFF"/>
                </a:highlight>
                <a:latin typeface="Helvetica"/>
              </a:rPr>
            </a:br>
            <a:r>
              <a:rPr lang="en-US" sz="1600" dirty="0">
                <a:highlight>
                  <a:srgbClr val="FFFFFF"/>
                </a:highlight>
                <a:latin typeface="Helvetica"/>
                <a:cs typeface="Helvetica"/>
              </a:rPr>
              <a:t>Eton mess </a:t>
            </a:r>
            <a:br>
              <a:rPr lang="en-US" sz="1600" dirty="0">
                <a:highlight>
                  <a:srgbClr val="FFFFFF"/>
                </a:highlight>
                <a:latin typeface="Helvetica"/>
              </a:rPr>
            </a:br>
            <a:r>
              <a:rPr lang="en-US" sz="1600" dirty="0">
                <a:highlight>
                  <a:srgbClr val="FFFFFF"/>
                </a:highlight>
                <a:latin typeface="Helvetica"/>
                <a:cs typeface="Helvetica"/>
              </a:rPr>
              <a:t>Carrot cake </a:t>
            </a:r>
            <a:br>
              <a:rPr lang="en-US" sz="1600" dirty="0">
                <a:highlight>
                  <a:srgbClr val="FFFFFF"/>
                </a:highlight>
                <a:latin typeface="Helvetica"/>
              </a:rPr>
            </a:br>
            <a:r>
              <a:rPr lang="en-US" sz="1600" dirty="0">
                <a:highlight>
                  <a:srgbClr val="FFFFFF"/>
                </a:highlight>
                <a:latin typeface="Helvetica"/>
                <a:cs typeface="Helvetica"/>
              </a:rPr>
              <a:t>Polenta &amp; almond cake </a:t>
            </a:r>
            <a:br>
              <a:rPr lang="en-US" sz="1600" dirty="0">
                <a:highlight>
                  <a:srgbClr val="FFFFFF"/>
                </a:highlight>
                <a:latin typeface="Helvetica"/>
              </a:rPr>
            </a:br>
            <a:r>
              <a:rPr lang="en-US" sz="1600" dirty="0">
                <a:highlight>
                  <a:srgbClr val="FFFFFF"/>
                </a:highlight>
                <a:latin typeface="Helvetica"/>
                <a:cs typeface="Helvetica"/>
              </a:rPr>
              <a:t>Portuguese Tart  </a:t>
            </a:r>
            <a:endParaRPr lang="en-US" sz="1600" dirty="0">
              <a:latin typeface="Helvetica"/>
              <a:cs typeface="Helvetica"/>
            </a:endParaRPr>
          </a:p>
          <a:p>
            <a:pPr algn="ctr"/>
            <a:endParaRPr lang="en-US" dirty="0">
              <a:latin typeface="Helvetica" pitchFamily="2" charset="0"/>
            </a:endParaRPr>
          </a:p>
          <a:p>
            <a:r>
              <a:rPr lang="en-US" b="1" dirty="0">
                <a:latin typeface="Helvetica"/>
                <a:cs typeface="Helvetica"/>
              </a:rPr>
              <a:t>HIGHGATE </a:t>
            </a:r>
            <a:endParaRPr lang="en-US" dirty="0">
              <a:latin typeface="Helvetica" pitchFamily="2" charset="0"/>
              <a:cs typeface="Helvetica"/>
            </a:endParaRPr>
          </a:p>
          <a:p>
            <a:endParaRPr lang="en-US" dirty="0">
              <a:latin typeface="Helvetica" pitchFamily="2" charset="0"/>
              <a:cs typeface="Helvetica"/>
            </a:endParaRPr>
          </a:p>
          <a:p>
            <a:r>
              <a:rPr lang="en-US" sz="1600" dirty="0">
                <a:latin typeface="Helvetica"/>
                <a:cs typeface="Helvetica"/>
              </a:rPr>
              <a:t>Crème caramel</a:t>
            </a:r>
            <a:br>
              <a:rPr lang="en-US" sz="1600" dirty="0">
                <a:latin typeface="Helvetica" pitchFamily="2" charset="0"/>
                <a:cs typeface="Helvetica"/>
              </a:rPr>
            </a:br>
            <a:r>
              <a:rPr lang="en-US" sz="1600" dirty="0">
                <a:latin typeface="Helvetica"/>
                <a:cs typeface="Helvetica"/>
              </a:rPr>
              <a:t>Raspberry &amp; coconut ice</a:t>
            </a:r>
            <a:br>
              <a:rPr lang="en-US" sz="1600" dirty="0">
                <a:latin typeface="Helvetica" pitchFamily="2" charset="0"/>
                <a:cs typeface="Helvetica"/>
              </a:rPr>
            </a:br>
            <a:r>
              <a:rPr lang="en-US" sz="1600" dirty="0">
                <a:latin typeface="Helvetica"/>
                <a:cs typeface="Helvetica"/>
              </a:rPr>
              <a:t>Pina colada</a:t>
            </a:r>
            <a:br>
              <a:rPr lang="en-US" sz="1600" dirty="0">
                <a:latin typeface="Helvetica" pitchFamily="2" charset="0"/>
                <a:cs typeface="Helvetica"/>
              </a:rPr>
            </a:br>
            <a:r>
              <a:rPr lang="en-US" sz="1600" dirty="0">
                <a:latin typeface="Helvetica"/>
                <a:cs typeface="Helvetica"/>
              </a:rPr>
              <a:t>Cural - sweet corn Brulee</a:t>
            </a:r>
            <a:br>
              <a:rPr lang="en-US" sz="1600" dirty="0">
                <a:latin typeface="Helvetica" pitchFamily="2" charset="0"/>
                <a:cs typeface="Helvetica"/>
              </a:rPr>
            </a:br>
            <a:r>
              <a:rPr lang="en-US" sz="1600" dirty="0">
                <a:latin typeface="Helvetica"/>
                <a:cs typeface="Helvetica"/>
              </a:rPr>
              <a:t>Ginger &amp; Mandarin cake</a:t>
            </a:r>
            <a:br>
              <a:rPr lang="en-US" sz="1600" dirty="0">
                <a:latin typeface="Helvetica" pitchFamily="2" charset="0"/>
                <a:cs typeface="Helvetica"/>
              </a:rPr>
            </a:br>
            <a:r>
              <a:rPr lang="en-US" sz="1600" dirty="0">
                <a:latin typeface="Helvetica"/>
                <a:cs typeface="Helvetica"/>
              </a:rPr>
              <a:t>Mint Chocolate méringue lollipop</a:t>
            </a:r>
          </a:p>
          <a:p>
            <a:pPr algn="ctr"/>
            <a:endParaRPr lang="en-US" dirty="0">
              <a:latin typeface="Helvetica" pitchFamily="2" charset="0"/>
              <a:cs typeface="Helvetica"/>
            </a:endParaRPr>
          </a:p>
          <a:p>
            <a:pPr algn="ctr"/>
            <a:endParaRPr lang="en-US" dirty="0">
              <a:latin typeface="Helvetica" pitchFamily="2" charset="0"/>
              <a:cs typeface="Helvetica"/>
            </a:endParaRPr>
          </a:p>
        </p:txBody>
      </p:sp>
      <p:pic>
        <p:nvPicPr>
          <p:cNvPr id="5" name="Picture 4" descr="A group of cupcakes with strawberries and cream on top&#10;&#10;AI-generated content may be incorrect.">
            <a:extLst>
              <a:ext uri="{FF2B5EF4-FFF2-40B4-BE49-F238E27FC236}">
                <a16:creationId xmlns:a16="http://schemas.microsoft.com/office/drawing/2014/main" id="{FAB5F2E0-C253-A0A2-4291-93EA29A22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545" y="0"/>
            <a:ext cx="4445455" cy="6858000"/>
          </a:xfrm>
          <a:prstGeom prst="rect">
            <a:avLst/>
          </a:prstGeom>
        </p:spPr>
      </p:pic>
      <p:sp>
        <p:nvSpPr>
          <p:cNvPr id="7" name="TextBox 6">
            <a:extLst>
              <a:ext uri="{FF2B5EF4-FFF2-40B4-BE49-F238E27FC236}">
                <a16:creationId xmlns:a16="http://schemas.microsoft.com/office/drawing/2014/main" id="{C6865549-635A-6101-4236-5399BD0D452B}"/>
              </a:ext>
            </a:extLst>
          </p:cNvPr>
          <p:cNvSpPr txBox="1"/>
          <p:nvPr/>
        </p:nvSpPr>
        <p:spPr>
          <a:xfrm>
            <a:off x="392327" y="338662"/>
            <a:ext cx="7007094" cy="2185214"/>
          </a:xfrm>
          <a:prstGeom prst="rect">
            <a:avLst/>
          </a:prstGeom>
          <a:noFill/>
        </p:spPr>
        <p:txBody>
          <a:bodyPr wrap="square" lIns="91440" tIns="45720" rIns="91440" bIns="45720" anchor="t">
            <a:spAutoFit/>
          </a:bodyPr>
          <a:lstStyle/>
          <a:p>
            <a:r>
              <a:rPr lang="en-US" sz="2400" b="1" i="1" dirty="0">
                <a:latin typeface="Helvetica"/>
                <a:ea typeface="Batang"/>
                <a:cs typeface="Helvetica"/>
              </a:rPr>
              <a:t>CANAPES (SWEET) / FINING DINING </a:t>
            </a:r>
          </a:p>
          <a:p>
            <a:r>
              <a:rPr lang="en-US" sz="2400" b="1" i="1" dirty="0">
                <a:latin typeface="Helvetica"/>
                <a:ea typeface="Batang"/>
                <a:cs typeface="Helvetica"/>
              </a:rPr>
              <a:t>£83.00 per set (serves 4)</a:t>
            </a:r>
            <a:endParaRPr lang="en-US" sz="2400" dirty="0">
              <a:latin typeface="Helvetica"/>
              <a:ea typeface="Batang"/>
              <a:cs typeface="Helvetica"/>
            </a:endParaRPr>
          </a:p>
          <a:p>
            <a:r>
              <a:rPr lang="en-US" sz="2400" b="1" i="1" dirty="0">
                <a:latin typeface="Helvetica"/>
                <a:ea typeface="Batang"/>
                <a:cs typeface="Helvetica"/>
              </a:rPr>
              <a:t>Minimum order 2 sets (same menu)</a:t>
            </a:r>
          </a:p>
          <a:p>
            <a:r>
              <a:rPr lang="en-US" sz="1600" b="1" i="1" dirty="0">
                <a:latin typeface="Helvetica"/>
                <a:ea typeface="Batang"/>
                <a:cs typeface="Helvetica"/>
              </a:rPr>
              <a:t>*24 pieces each set</a:t>
            </a:r>
          </a:p>
          <a:p>
            <a:endParaRPr lang="en-US" sz="2400" dirty="0">
              <a:latin typeface="Helvetica"/>
              <a:ea typeface="Batang"/>
              <a:cs typeface="Helvetica"/>
            </a:endParaRPr>
          </a:p>
          <a:p>
            <a:endParaRPr lang="en-US" sz="2400" i="1" dirty="0">
              <a:latin typeface="Helvetica" pitchFamily="2" charset="0"/>
              <a:ea typeface="Batang"/>
              <a:cs typeface="Helvetica"/>
            </a:endParaRPr>
          </a:p>
        </p:txBody>
      </p:sp>
    </p:spTree>
    <p:extLst>
      <p:ext uri="{BB962C8B-B14F-4D97-AF65-F5344CB8AC3E}">
        <p14:creationId xmlns:p14="http://schemas.microsoft.com/office/powerpoint/2010/main" val="675947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D5371-84F3-08EB-B9CD-4D3C4FB6B28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107873C-3FAC-807E-6DCF-B137426EF0D8}"/>
              </a:ext>
            </a:extLst>
          </p:cNvPr>
          <p:cNvSpPr txBox="1"/>
          <p:nvPr/>
        </p:nvSpPr>
        <p:spPr>
          <a:xfrm>
            <a:off x="342518" y="815221"/>
            <a:ext cx="6911139" cy="6709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Helvetica"/>
                <a:cs typeface="Helvetica"/>
              </a:rPr>
              <a:t>BEST OF BRITISH DESSERTS PLATTER (SERVES 10)</a:t>
            </a:r>
            <a:endParaRPr lang="en-US" b="1" dirty="0">
              <a:latin typeface="Helvetica" pitchFamily="2" charset="0"/>
            </a:endParaRPr>
          </a:p>
          <a:p>
            <a:endParaRPr lang="en-US" b="1" dirty="0">
              <a:latin typeface="Helvetica" pitchFamily="2" charset="0"/>
            </a:endParaRPr>
          </a:p>
          <a:p>
            <a:r>
              <a:rPr lang="en-US" sz="1600" dirty="0">
                <a:ea typeface="+mn-lt"/>
                <a:cs typeface="+mn-lt"/>
              </a:rPr>
              <a:t>Lemon drizzle</a:t>
            </a:r>
            <a:endParaRPr lang="en-US" dirty="0">
              <a:ea typeface="+mn-lt"/>
              <a:cs typeface="+mn-lt"/>
            </a:endParaRPr>
          </a:p>
          <a:p>
            <a:r>
              <a:rPr lang="en-US" sz="1600" dirty="0">
                <a:ea typeface="+mn-lt"/>
                <a:cs typeface="+mn-lt"/>
              </a:rPr>
              <a:t>Cherry and almond</a:t>
            </a:r>
            <a:endParaRPr lang="en-US" dirty="0">
              <a:ea typeface="+mn-lt"/>
              <a:cs typeface="+mn-lt"/>
            </a:endParaRPr>
          </a:p>
          <a:p>
            <a:r>
              <a:rPr lang="en-US" sz="1600" dirty="0">
                <a:ea typeface="+mn-lt"/>
                <a:cs typeface="+mn-lt"/>
              </a:rPr>
              <a:t>Victoria sponge</a:t>
            </a:r>
            <a:endParaRPr lang="en-US" dirty="0">
              <a:ea typeface="+mn-lt"/>
              <a:cs typeface="+mn-lt"/>
            </a:endParaRPr>
          </a:p>
          <a:p>
            <a:r>
              <a:rPr lang="en-US" sz="1600" dirty="0">
                <a:ea typeface="+mn-lt"/>
                <a:cs typeface="+mn-lt"/>
              </a:rPr>
              <a:t>Fruit and nut</a:t>
            </a:r>
            <a:endParaRPr lang="en-US" dirty="0">
              <a:ea typeface="+mn-lt"/>
              <a:cs typeface="+mn-lt"/>
            </a:endParaRPr>
          </a:p>
          <a:p>
            <a:r>
              <a:rPr lang="en-US" sz="1600" dirty="0">
                <a:ea typeface="+mn-lt"/>
                <a:cs typeface="+mn-lt"/>
              </a:rPr>
              <a:t>Jam and coconut</a:t>
            </a:r>
            <a:endParaRPr lang="en-US" dirty="0">
              <a:ea typeface="+mn-lt"/>
              <a:cs typeface="+mn-lt"/>
            </a:endParaRPr>
          </a:p>
          <a:p>
            <a:endParaRPr lang="en-US" sz="1600" dirty="0">
              <a:latin typeface="Aptos"/>
            </a:endParaRPr>
          </a:p>
          <a:p>
            <a:r>
              <a:rPr lang="en-US" b="1" dirty="0">
                <a:latin typeface="Helvetica"/>
                <a:cs typeface="Helvetica"/>
              </a:rPr>
              <a:t>BROWNIE DESSERTS PLATTER (SERVES 10)</a:t>
            </a:r>
            <a:endParaRPr lang="en-US" dirty="0">
              <a:latin typeface="Helvetica"/>
              <a:cs typeface="Helvetica" pitchFamily="2" charset="0"/>
            </a:endParaRPr>
          </a:p>
          <a:p>
            <a:endParaRPr lang="en-US" dirty="0">
              <a:latin typeface="Helvetica"/>
              <a:cs typeface="Helvetica" pitchFamily="2" charset="0"/>
            </a:endParaRPr>
          </a:p>
          <a:p>
            <a:r>
              <a:rPr lang="en-US" sz="1600" dirty="0">
                <a:ea typeface="+mn-lt"/>
                <a:cs typeface="+mn-lt"/>
              </a:rPr>
              <a:t>Classic Chocolate Brownie</a:t>
            </a:r>
            <a:endParaRPr lang="en-US" dirty="0">
              <a:ea typeface="+mn-lt"/>
              <a:cs typeface="+mn-lt"/>
            </a:endParaRPr>
          </a:p>
          <a:p>
            <a:r>
              <a:rPr lang="en-US" sz="1600" dirty="0">
                <a:ea typeface="+mn-lt"/>
                <a:cs typeface="+mn-lt"/>
              </a:rPr>
              <a:t>Rich Chocolate Brownie</a:t>
            </a:r>
            <a:endParaRPr lang="en-US" dirty="0">
              <a:ea typeface="+mn-lt"/>
              <a:cs typeface="+mn-lt"/>
            </a:endParaRPr>
          </a:p>
          <a:p>
            <a:r>
              <a:rPr lang="en-US" sz="1600" dirty="0">
                <a:ea typeface="+mn-lt"/>
                <a:cs typeface="+mn-lt"/>
              </a:rPr>
              <a:t>Fudge Brownie</a:t>
            </a:r>
            <a:endParaRPr lang="en-US" dirty="0">
              <a:ea typeface="+mn-lt"/>
              <a:cs typeface="+mn-lt"/>
            </a:endParaRPr>
          </a:p>
          <a:p>
            <a:r>
              <a:rPr lang="en-US" sz="1600" dirty="0">
                <a:ea typeface="+mn-lt"/>
                <a:cs typeface="+mn-lt"/>
              </a:rPr>
              <a:t>Rockslide Brownie</a:t>
            </a:r>
            <a:endParaRPr lang="en-US" dirty="0"/>
          </a:p>
          <a:p>
            <a:endParaRPr lang="en-US" sz="1600" dirty="0">
              <a:latin typeface="Aptos"/>
              <a:cs typeface="Helvetica" pitchFamily="2" charset="0"/>
            </a:endParaRPr>
          </a:p>
          <a:p>
            <a:r>
              <a:rPr lang="en-US" b="1" dirty="0">
                <a:latin typeface="Helvetica"/>
                <a:cs typeface="Helvetica"/>
              </a:rPr>
              <a:t>CUPCAKES - £4.00 (PRICE PER PERSON)</a:t>
            </a:r>
            <a:endParaRPr lang="en-US" dirty="0">
              <a:latin typeface="Helvetica"/>
              <a:cs typeface="Helvetica" pitchFamily="2" charset="0"/>
            </a:endParaRPr>
          </a:p>
          <a:p>
            <a:endParaRPr lang="en-US" dirty="0">
              <a:latin typeface="Helvetica"/>
              <a:cs typeface="Helvetica" pitchFamily="2" charset="0"/>
            </a:endParaRPr>
          </a:p>
          <a:p>
            <a:r>
              <a:rPr lang="en-US" sz="1600" dirty="0">
                <a:latin typeface="Aptos"/>
                <a:cs typeface="Helvetica"/>
              </a:rPr>
              <a:t>A selection of delicious cupcakes fresh from our bakers.</a:t>
            </a:r>
            <a:endParaRPr lang="en-US" dirty="0">
              <a:latin typeface="Aptos"/>
              <a:cs typeface="Helvetica"/>
            </a:endParaRPr>
          </a:p>
          <a:p>
            <a:r>
              <a:rPr lang="en-US" sz="1600" dirty="0">
                <a:cs typeface="Helvetica"/>
              </a:rPr>
              <a:t>Gluten free available on request</a:t>
            </a:r>
          </a:p>
          <a:p>
            <a:endParaRPr lang="en-US" sz="1600" dirty="0">
              <a:latin typeface="Aptos"/>
              <a:cs typeface="Helvetica" pitchFamily="2" charset="0"/>
            </a:endParaRPr>
          </a:p>
          <a:p>
            <a:endParaRPr lang="en-US" sz="1600" dirty="0">
              <a:latin typeface="Aptos"/>
              <a:cs typeface="Helvetica" pitchFamily="2" charset="0"/>
            </a:endParaRPr>
          </a:p>
          <a:p>
            <a:r>
              <a:rPr lang="en-US" sz="1600" b="1" dirty="0">
                <a:latin typeface="Aptos"/>
                <a:cs typeface="Helvetica"/>
              </a:rPr>
              <a:t>Vegan &amp; Gluten Free Available On Request</a:t>
            </a:r>
            <a:endParaRPr lang="en-US" sz="1600" b="1" dirty="0">
              <a:latin typeface="Aptos"/>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pPr algn="ctr"/>
            <a:endParaRPr lang="en-US" dirty="0">
              <a:latin typeface="Helvetica" pitchFamily="2" charset="0"/>
              <a:cs typeface="Helvetica" pitchFamily="2" charset="0"/>
            </a:endParaRPr>
          </a:p>
        </p:txBody>
      </p:sp>
      <p:pic>
        <p:nvPicPr>
          <p:cNvPr id="5" name="Picture 4" descr="A group of cupcakes with strawberries and cream on top&#10;&#10;AI-generated content may be incorrect.">
            <a:extLst>
              <a:ext uri="{FF2B5EF4-FFF2-40B4-BE49-F238E27FC236}">
                <a16:creationId xmlns:a16="http://schemas.microsoft.com/office/drawing/2014/main" id="{C7B46F1E-6E15-6C18-D143-29E6E96B4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545" y="0"/>
            <a:ext cx="4445455" cy="6858000"/>
          </a:xfrm>
          <a:prstGeom prst="rect">
            <a:avLst/>
          </a:prstGeom>
        </p:spPr>
      </p:pic>
      <p:sp>
        <p:nvSpPr>
          <p:cNvPr id="7" name="TextBox 6">
            <a:extLst>
              <a:ext uri="{FF2B5EF4-FFF2-40B4-BE49-F238E27FC236}">
                <a16:creationId xmlns:a16="http://schemas.microsoft.com/office/drawing/2014/main" id="{14446251-140E-4321-2FBE-A0E37017A24D}"/>
              </a:ext>
            </a:extLst>
          </p:cNvPr>
          <p:cNvSpPr txBox="1"/>
          <p:nvPr/>
        </p:nvSpPr>
        <p:spPr>
          <a:xfrm>
            <a:off x="344702" y="186262"/>
            <a:ext cx="7007094" cy="830997"/>
          </a:xfrm>
          <a:prstGeom prst="rect">
            <a:avLst/>
          </a:prstGeom>
          <a:noFill/>
        </p:spPr>
        <p:txBody>
          <a:bodyPr wrap="square" lIns="91440" tIns="45720" rIns="91440" bIns="45720" anchor="t">
            <a:spAutoFit/>
          </a:bodyPr>
          <a:lstStyle/>
          <a:p>
            <a:r>
              <a:rPr lang="en-US" sz="2400" b="1" i="1" dirty="0">
                <a:latin typeface="Helvetica"/>
                <a:ea typeface="Batang"/>
                <a:cs typeface="Helvetica"/>
              </a:rPr>
              <a:t>SWEET SELECTION - £60 per platter</a:t>
            </a:r>
          </a:p>
          <a:p>
            <a:endParaRPr lang="en-US" sz="2400" i="1" dirty="0">
              <a:latin typeface="Helvetica" pitchFamily="2" charset="0"/>
              <a:ea typeface="Batang"/>
              <a:cs typeface="Helvetica"/>
            </a:endParaRPr>
          </a:p>
        </p:txBody>
      </p:sp>
    </p:spTree>
    <p:extLst>
      <p:ext uri="{BB962C8B-B14F-4D97-AF65-F5344CB8AC3E}">
        <p14:creationId xmlns:p14="http://schemas.microsoft.com/office/powerpoint/2010/main" val="1581227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539C4-5C60-FAFC-B5E6-8E25F512887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F858E81-EA2D-0D27-2678-DF676843178A}"/>
              </a:ext>
            </a:extLst>
          </p:cNvPr>
          <p:cNvSpPr txBox="1"/>
          <p:nvPr/>
        </p:nvSpPr>
        <p:spPr>
          <a:xfrm>
            <a:off x="342518" y="1605796"/>
            <a:ext cx="6911139"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Helvetica"/>
                <a:cs typeface="Helvetica"/>
              </a:rPr>
              <a:t>ANTIPASTO PLATTER</a:t>
            </a:r>
            <a:endParaRPr lang="en-US" b="1" dirty="0">
              <a:latin typeface="Helvetica" pitchFamily="2" charset="0"/>
              <a:cs typeface="Helvetica"/>
            </a:endParaRPr>
          </a:p>
          <a:p>
            <a:endParaRPr lang="en-US" b="1" dirty="0">
              <a:latin typeface="Helvetica" pitchFamily="2" charset="0"/>
            </a:endParaRPr>
          </a:p>
          <a:p>
            <a:r>
              <a:rPr lang="en-US" sz="1600">
                <a:ea typeface="+mn-lt"/>
                <a:cs typeface="+mn-lt"/>
              </a:rPr>
              <a:t>Sliced Parma ham, stuffed piquillo peppers with cream cheese, bocconcini, sun-blushed tomato, spicy herb mixed olives with marinated chargrilled artichoke, aubergine, courgette, peppers and salad garnish.</a:t>
            </a:r>
            <a:endParaRPr lang="en-US"/>
          </a:p>
          <a:p>
            <a:r>
              <a:rPr lang="en-US" sz="1600">
                <a:ea typeface="+mn-lt"/>
                <a:cs typeface="+mn-lt"/>
              </a:rPr>
              <a:t>Served with toasted ciabatta slices.</a:t>
            </a:r>
            <a:endParaRPr lang="en-US"/>
          </a:p>
          <a:p>
            <a:r>
              <a:rPr lang="en-US" sz="1600" b="1">
                <a:ea typeface="+mn-lt"/>
                <a:cs typeface="+mn-lt"/>
              </a:rPr>
              <a:t>£77.00 per platter</a:t>
            </a:r>
            <a:endParaRPr lang="en-US" b="1"/>
          </a:p>
          <a:p>
            <a:endParaRPr lang="en-US" sz="1600" dirty="0">
              <a:latin typeface="Aptos"/>
            </a:endParaRPr>
          </a:p>
          <a:p>
            <a:r>
              <a:rPr lang="en-US" b="1">
                <a:latin typeface="Helvetica"/>
                <a:cs typeface="Helvetica"/>
              </a:rPr>
              <a:t>MEDITERRANEAN PLATTER</a:t>
            </a:r>
            <a:endParaRPr lang="en-US" b="1" dirty="0">
              <a:latin typeface="Helvetica"/>
              <a:cs typeface="Helvetica"/>
            </a:endParaRPr>
          </a:p>
          <a:p>
            <a:r>
              <a:rPr lang="en-US" dirty="0">
                <a:latin typeface="Helvetica"/>
                <a:cs typeface="Helvetica" pitchFamily="2" charset="0"/>
              </a:rPr>
              <a:t> </a:t>
            </a:r>
          </a:p>
          <a:p>
            <a:r>
              <a:rPr lang="en-US" sz="1600">
                <a:ea typeface="+mn-lt"/>
                <a:cs typeface="+mn-lt"/>
              </a:rPr>
              <a:t>Feta cheese, hummus, taramasalata, tzatziki, roasted onions drizzled with a pomegranate glaze, chargrilled marinated chicken fillet skewer, stuffed vine leaves and salad garnish.</a:t>
            </a:r>
            <a:endParaRPr lang="en-US"/>
          </a:p>
          <a:p>
            <a:r>
              <a:rPr lang="en-US" sz="1600">
                <a:ea typeface="+mn-lt"/>
                <a:cs typeface="+mn-lt"/>
              </a:rPr>
              <a:t>Served with toasted pitta bread.</a:t>
            </a:r>
            <a:endParaRPr lang="en-US"/>
          </a:p>
          <a:p>
            <a:r>
              <a:rPr lang="en-US" sz="1600" b="1">
                <a:ea typeface="+mn-lt"/>
                <a:cs typeface="+mn-lt"/>
              </a:rPr>
              <a:t>£80.00 per platter</a:t>
            </a:r>
            <a:endParaRPr lang="en-US" b="1"/>
          </a:p>
          <a:p>
            <a:endParaRPr lang="en-US" sz="1600" dirty="0">
              <a:latin typeface="Aptos"/>
              <a:cs typeface="Helvetica" pitchFamily="2" charset="0"/>
            </a:endParaRPr>
          </a:p>
          <a:p>
            <a:endParaRPr lang="en-US" b="1" dirty="0">
              <a:latin typeface="Helvetica"/>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pPr algn="ctr"/>
            <a:endParaRPr lang="en-US" dirty="0">
              <a:latin typeface="Helvetica" pitchFamily="2" charset="0"/>
              <a:cs typeface="Helvetica" pitchFamily="2" charset="0"/>
            </a:endParaRPr>
          </a:p>
        </p:txBody>
      </p:sp>
      <p:sp>
        <p:nvSpPr>
          <p:cNvPr id="7" name="TextBox 6">
            <a:extLst>
              <a:ext uri="{FF2B5EF4-FFF2-40B4-BE49-F238E27FC236}">
                <a16:creationId xmlns:a16="http://schemas.microsoft.com/office/drawing/2014/main" id="{8AAADE3B-3241-5BC9-23C4-C592854A777F}"/>
              </a:ext>
            </a:extLst>
          </p:cNvPr>
          <p:cNvSpPr txBox="1"/>
          <p:nvPr/>
        </p:nvSpPr>
        <p:spPr>
          <a:xfrm>
            <a:off x="297077" y="338662"/>
            <a:ext cx="7007094" cy="830997"/>
          </a:xfrm>
          <a:prstGeom prst="rect">
            <a:avLst/>
          </a:prstGeom>
          <a:noFill/>
        </p:spPr>
        <p:txBody>
          <a:bodyPr wrap="square" lIns="91440" tIns="45720" rIns="91440" bIns="45720" anchor="t">
            <a:spAutoFit/>
          </a:bodyPr>
          <a:lstStyle/>
          <a:p>
            <a:r>
              <a:rPr lang="en-US" sz="2400" b="1" i="1">
                <a:latin typeface="Helvetica"/>
                <a:ea typeface="Batang"/>
                <a:cs typeface="Helvetica"/>
              </a:rPr>
              <a:t>SHARING PLATTERS - EACH</a:t>
            </a:r>
          </a:p>
          <a:p>
            <a:r>
              <a:rPr lang="en-US" sz="2400" b="1" i="1">
                <a:latin typeface="Helvetica"/>
                <a:ea typeface="Batang"/>
                <a:cs typeface="Helvetica"/>
              </a:rPr>
              <a:t>PLATTER SERVES 6 PEOPLE</a:t>
            </a:r>
            <a:endParaRPr lang="en-US" sz="2400" b="1" i="1" dirty="0">
              <a:latin typeface="Helvetica" pitchFamily="2" charset="0"/>
              <a:ea typeface="Batang"/>
              <a:cs typeface="Helvetica"/>
            </a:endParaRPr>
          </a:p>
        </p:txBody>
      </p:sp>
      <p:pic>
        <p:nvPicPr>
          <p:cNvPr id="3" name="Picture 2" descr="A group of food on a table&#10;&#10;AI-generated content may be incorrect.">
            <a:extLst>
              <a:ext uri="{FF2B5EF4-FFF2-40B4-BE49-F238E27FC236}">
                <a16:creationId xmlns:a16="http://schemas.microsoft.com/office/drawing/2014/main" id="{F93273C9-FD4B-734B-596B-7956E7CBE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68" y="-774"/>
            <a:ext cx="4296032" cy="6858773"/>
          </a:xfrm>
          <a:prstGeom prst="rect">
            <a:avLst/>
          </a:prstGeom>
        </p:spPr>
      </p:pic>
    </p:spTree>
    <p:extLst>
      <p:ext uri="{BB962C8B-B14F-4D97-AF65-F5344CB8AC3E}">
        <p14:creationId xmlns:p14="http://schemas.microsoft.com/office/powerpoint/2010/main" val="2632393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A345E-870F-F289-4218-11C695B5D83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E42A49-7FD0-A66C-5D8F-2BD85B383B63}"/>
              </a:ext>
            </a:extLst>
          </p:cNvPr>
          <p:cNvSpPr txBox="1"/>
          <p:nvPr/>
        </p:nvSpPr>
        <p:spPr>
          <a:xfrm>
            <a:off x="390143" y="1443871"/>
            <a:ext cx="6911139" cy="5416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Helvetica"/>
                <a:cs typeface="Helvetica"/>
              </a:rPr>
              <a:t>KOREAN</a:t>
            </a:r>
            <a:r>
              <a:rPr lang="en-US" b="1" dirty="0">
                <a:latin typeface="Helvetica"/>
                <a:ea typeface="+mn-lt"/>
                <a:cs typeface="Helvetica"/>
              </a:rPr>
              <a:t> </a:t>
            </a:r>
            <a:r>
              <a:rPr lang="en-US" b="1">
                <a:latin typeface="Helvetica"/>
                <a:cs typeface="Helvetica"/>
              </a:rPr>
              <a:t>PLATTER</a:t>
            </a:r>
            <a:endParaRPr lang="en-US">
              <a:latin typeface="Helvetica" pitchFamily="2" charset="0"/>
              <a:cs typeface="Helvetica"/>
            </a:endParaRPr>
          </a:p>
          <a:p>
            <a:r>
              <a:rPr lang="en-US" dirty="0">
                <a:latin typeface="Helvetica" pitchFamily="2" charset="0"/>
                <a:cs typeface="Helvetica"/>
              </a:rPr>
              <a:t> </a:t>
            </a:r>
          </a:p>
          <a:p>
            <a:r>
              <a:rPr lang="en-US" sz="1600">
                <a:highlight>
                  <a:srgbClr val="FFFFFF"/>
                </a:highlight>
                <a:latin typeface="Helvetica"/>
                <a:ea typeface="+mn-lt"/>
                <a:cs typeface="Helvetica"/>
              </a:rPr>
              <a:t>Panko breaded chicken strips, marinated beef bulgogi skewers, veg kimbap sushi rolls, steamed kimchee dumplings, marinated baby octopus, fresh kimchi, katsu sauce, dark soya sauce and pickled carrot &amp; daikon radish salad</a:t>
            </a:r>
            <a:r>
              <a:rPr lang="en-US" sz="1600">
                <a:latin typeface="Helvetica"/>
                <a:ea typeface="+mn-lt"/>
                <a:cs typeface="Helvetica"/>
              </a:rPr>
              <a:t>.</a:t>
            </a:r>
            <a:endParaRPr lang="en-US" sz="1600">
              <a:latin typeface="Helvetica"/>
              <a:cs typeface="Helvetica"/>
            </a:endParaRPr>
          </a:p>
          <a:p>
            <a:r>
              <a:rPr lang="en-US" sz="1600" b="1">
                <a:ea typeface="+mn-lt"/>
                <a:cs typeface="+mn-lt"/>
              </a:rPr>
              <a:t>£86.00 per platter</a:t>
            </a:r>
            <a:endParaRPr lang="en-US"/>
          </a:p>
          <a:p>
            <a:endParaRPr lang="en-US" sz="1600" dirty="0">
              <a:latin typeface="Aptos"/>
            </a:endParaRPr>
          </a:p>
          <a:p>
            <a:r>
              <a:rPr lang="en-US" b="1">
                <a:latin typeface="Helvetica"/>
                <a:cs typeface="Helvetica"/>
              </a:rPr>
              <a:t>CHEESE PLATTER</a:t>
            </a:r>
            <a:endParaRPr lang="en-US">
              <a:latin typeface="Helvetica"/>
              <a:cs typeface="Helvetica"/>
            </a:endParaRPr>
          </a:p>
          <a:p>
            <a:endParaRPr lang="en-US" dirty="0">
              <a:latin typeface="Helvetica"/>
              <a:cs typeface="Helvetica" pitchFamily="2" charset="0"/>
            </a:endParaRPr>
          </a:p>
          <a:p>
            <a:r>
              <a:rPr lang="en-US" sz="1600">
                <a:highlight>
                  <a:srgbClr val="FFFFFF"/>
                </a:highlight>
                <a:latin typeface="Helvetica"/>
                <a:ea typeface="+mn-lt"/>
                <a:cs typeface="Helvetica"/>
              </a:rPr>
              <a:t>Selection of continental cheese to include Brie, blue Stilton, smoked Applewood, mature Cheddar, Red Leicester, Emmental, and mini Bocconcini, with quince, celery sticks, mini gherkins, silverskin onions, grapes, dried apricots &amp; walnuts.</a:t>
            </a:r>
            <a:br>
              <a:rPr lang="en-US" sz="1600" dirty="0">
                <a:highlight>
                  <a:srgbClr val="FFFFFF"/>
                </a:highlight>
                <a:latin typeface="Helvetica"/>
                <a:ea typeface="+mn-lt"/>
                <a:cs typeface="Helvetica"/>
              </a:rPr>
            </a:br>
            <a:r>
              <a:rPr lang="en-US" sz="1600">
                <a:highlight>
                  <a:srgbClr val="FFFFFF"/>
                </a:highlight>
                <a:latin typeface="Helvetica"/>
                <a:ea typeface="+mn-lt"/>
                <a:cs typeface="Helvetica"/>
              </a:rPr>
              <a:t>Served with savoury biscuits</a:t>
            </a:r>
            <a:endParaRPr lang="en-US" sz="1600">
              <a:latin typeface="Helvetica"/>
              <a:cs typeface="Helvetica"/>
            </a:endParaRPr>
          </a:p>
          <a:p>
            <a:r>
              <a:rPr lang="en-US" sz="1600" b="1">
                <a:ea typeface="+mn-lt"/>
                <a:cs typeface="+mn-lt"/>
              </a:rPr>
              <a:t>£82.00 per platter</a:t>
            </a:r>
            <a:endParaRPr lang="en-US"/>
          </a:p>
          <a:p>
            <a:endParaRPr lang="en-US" sz="1600" dirty="0">
              <a:latin typeface="Aptos"/>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pPr algn="ctr"/>
            <a:endParaRPr lang="en-US" dirty="0">
              <a:latin typeface="Helvetica" pitchFamily="2" charset="0"/>
              <a:cs typeface="Helvetica" pitchFamily="2" charset="0"/>
            </a:endParaRPr>
          </a:p>
        </p:txBody>
      </p:sp>
      <p:sp>
        <p:nvSpPr>
          <p:cNvPr id="7" name="TextBox 6">
            <a:extLst>
              <a:ext uri="{FF2B5EF4-FFF2-40B4-BE49-F238E27FC236}">
                <a16:creationId xmlns:a16="http://schemas.microsoft.com/office/drawing/2014/main" id="{A1BFD354-FFAE-4E42-ADD2-8078CE2BA9AE}"/>
              </a:ext>
            </a:extLst>
          </p:cNvPr>
          <p:cNvSpPr txBox="1"/>
          <p:nvPr/>
        </p:nvSpPr>
        <p:spPr>
          <a:xfrm>
            <a:off x="344702" y="271987"/>
            <a:ext cx="7007094" cy="830997"/>
          </a:xfrm>
          <a:prstGeom prst="rect">
            <a:avLst/>
          </a:prstGeom>
          <a:noFill/>
        </p:spPr>
        <p:txBody>
          <a:bodyPr wrap="square" lIns="91440" tIns="45720" rIns="91440" bIns="45720" anchor="t">
            <a:spAutoFit/>
          </a:bodyPr>
          <a:lstStyle/>
          <a:p>
            <a:r>
              <a:rPr lang="en-US" sz="2400" b="1" i="1">
                <a:latin typeface="Helvetica"/>
                <a:ea typeface="Batang"/>
                <a:cs typeface="Helvetica"/>
              </a:rPr>
              <a:t>SHARING PLATTERS - EACH</a:t>
            </a:r>
          </a:p>
          <a:p>
            <a:r>
              <a:rPr lang="en-US" sz="2400" b="1" i="1">
                <a:latin typeface="Helvetica"/>
                <a:ea typeface="Batang"/>
                <a:cs typeface="Helvetica"/>
              </a:rPr>
              <a:t>PLATTER SERVES 6 PEOPLE</a:t>
            </a:r>
            <a:endParaRPr lang="en-US" sz="2400" b="1" i="1" dirty="0">
              <a:latin typeface="Helvetica" pitchFamily="2" charset="0"/>
              <a:ea typeface="Batang"/>
              <a:cs typeface="Helvetica"/>
            </a:endParaRPr>
          </a:p>
        </p:txBody>
      </p:sp>
      <p:pic>
        <p:nvPicPr>
          <p:cNvPr id="3" name="Picture 2" descr="A group of food on a table&#10;&#10;AI-generated content may be incorrect.">
            <a:extLst>
              <a:ext uri="{FF2B5EF4-FFF2-40B4-BE49-F238E27FC236}">
                <a16:creationId xmlns:a16="http://schemas.microsoft.com/office/drawing/2014/main" id="{E6EEEADE-EED1-97B5-85BD-3377FF13D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68" y="-774"/>
            <a:ext cx="4296032" cy="6858773"/>
          </a:xfrm>
          <a:prstGeom prst="rect">
            <a:avLst/>
          </a:prstGeom>
        </p:spPr>
      </p:pic>
    </p:spTree>
    <p:extLst>
      <p:ext uri="{BB962C8B-B14F-4D97-AF65-F5344CB8AC3E}">
        <p14:creationId xmlns:p14="http://schemas.microsoft.com/office/powerpoint/2010/main" val="2566015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78550-B8E9-D93F-6EE9-2E7C69FB8CA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8AA87D2-39FB-8076-DBE2-696249B36942}"/>
              </a:ext>
            </a:extLst>
          </p:cNvPr>
          <p:cNvSpPr txBox="1"/>
          <p:nvPr/>
        </p:nvSpPr>
        <p:spPr>
          <a:xfrm>
            <a:off x="342518" y="958096"/>
            <a:ext cx="6911139"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latin typeface="Helvetica"/>
              <a:cs typeface="Helvetica"/>
            </a:endParaRPr>
          </a:p>
          <a:p>
            <a:endParaRPr lang="en-US" sz="1600" dirty="0">
              <a:latin typeface="Aptos"/>
            </a:endParaRPr>
          </a:p>
          <a:p>
            <a:r>
              <a:rPr lang="en-US" b="1">
                <a:latin typeface="Helvetica"/>
                <a:cs typeface="Helvetica"/>
              </a:rPr>
              <a:t>CHARCUTERIE PLATTER</a:t>
            </a:r>
          </a:p>
          <a:p>
            <a:r>
              <a:rPr lang="en-US" dirty="0">
                <a:latin typeface="Helvetica"/>
                <a:cs typeface="Helvetica" pitchFamily="2" charset="0"/>
              </a:rPr>
              <a:t> </a:t>
            </a:r>
          </a:p>
          <a:p>
            <a:r>
              <a:rPr lang="en-US" sz="1600">
                <a:highlight>
                  <a:srgbClr val="FFFFFF"/>
                </a:highlight>
                <a:latin typeface="Helvetica"/>
                <a:ea typeface="+mn-lt"/>
                <a:cs typeface="+mn-lt"/>
              </a:rPr>
              <a:t>Selection of sliced salt beef, chorizo, ham, sliced chicken, Milano salami and duck terrine with gherkins, silverskin onions, with mustard mayonnaise sauce and salad garnish</a:t>
            </a:r>
            <a:br>
              <a:rPr lang="en-US" sz="1600" dirty="0">
                <a:highlight>
                  <a:srgbClr val="FFFFFF"/>
                </a:highlight>
                <a:latin typeface="Helvetica"/>
                <a:ea typeface="+mn-lt"/>
                <a:cs typeface="+mn-lt"/>
              </a:rPr>
            </a:br>
            <a:r>
              <a:rPr lang="en-US" sz="1600">
                <a:highlight>
                  <a:srgbClr val="FFFFFF"/>
                </a:highlight>
                <a:latin typeface="Helvetica"/>
                <a:ea typeface="+mn-lt"/>
                <a:cs typeface="+mn-lt"/>
              </a:rPr>
              <a:t>Served with crispy crostinis</a:t>
            </a:r>
            <a:endParaRPr lang="en-US" sz="1600">
              <a:latin typeface="Helvetica"/>
            </a:endParaRPr>
          </a:p>
          <a:p>
            <a:r>
              <a:rPr lang="en-US" sz="1600" b="1">
                <a:ea typeface="+mn-lt"/>
                <a:cs typeface="+mn-lt"/>
              </a:rPr>
              <a:t>£80.00 per platter</a:t>
            </a:r>
            <a:endParaRPr lang="en-US" b="1"/>
          </a:p>
          <a:p>
            <a:endParaRPr lang="en-US" sz="1600" dirty="0">
              <a:latin typeface="Aptos"/>
              <a:cs typeface="Helvetica" pitchFamily="2" charset="0"/>
            </a:endParaRPr>
          </a:p>
          <a:p>
            <a:r>
              <a:rPr lang="en-US" b="1">
                <a:latin typeface="Helvetica"/>
                <a:cs typeface="Helvetica"/>
              </a:rPr>
              <a:t>BRAZILIAN PLATTER</a:t>
            </a:r>
            <a:endParaRPr lang="en-US">
              <a:latin typeface="Helvetica"/>
              <a:cs typeface="Helvetica"/>
            </a:endParaRPr>
          </a:p>
          <a:p>
            <a:r>
              <a:rPr lang="en-US" dirty="0">
                <a:latin typeface="Helvetica"/>
                <a:cs typeface="Helvetica"/>
              </a:rPr>
              <a:t> </a:t>
            </a:r>
          </a:p>
          <a:p>
            <a:r>
              <a:rPr lang="en-US" sz="1600">
                <a:highlight>
                  <a:srgbClr val="FFFFFF"/>
                </a:highlight>
                <a:latin typeface="Helvetica"/>
                <a:cs typeface="Helvetica"/>
              </a:rPr>
              <a:t>Breaded chicken coxinha, bolinha de queijos (cheese balls), coxibe (minced beef &amp; cheese croquettes), heart of palm skewers with cherry tomato &amp; olives, bacalao (salt fish) crostini, </a:t>
            </a:r>
            <a:br>
              <a:rPr lang="en-US" sz="1600" dirty="0">
                <a:highlight>
                  <a:srgbClr val="FFFFFF"/>
                </a:highlight>
                <a:latin typeface="Helvetica"/>
                <a:cs typeface="Helvetica"/>
              </a:rPr>
            </a:br>
            <a:r>
              <a:rPr lang="en-US" sz="1600">
                <a:highlight>
                  <a:srgbClr val="FFFFFF"/>
                </a:highlight>
                <a:latin typeface="Helvetica"/>
                <a:cs typeface="Helvetica"/>
              </a:rPr>
              <a:t>served with creamy Aji green sauce and smoky tomato pepper salsa.</a:t>
            </a:r>
            <a:endParaRPr lang="en-US" sz="1600">
              <a:highlight>
                <a:srgbClr val="FFFFFF"/>
              </a:highlight>
              <a:latin typeface="Helvetica"/>
            </a:endParaRPr>
          </a:p>
          <a:p>
            <a:r>
              <a:rPr lang="en-US" sz="1600" b="1">
                <a:latin typeface="Aptos"/>
                <a:cs typeface="Helvetica"/>
              </a:rPr>
              <a:t>£86.00 per platter</a:t>
            </a:r>
            <a:endParaRPr lang="en-US" sz="1600">
              <a:latin typeface="Aptos"/>
              <a:cs typeface="Helvetica"/>
            </a:endParaRPr>
          </a:p>
          <a:p>
            <a:endParaRPr lang="en-US" b="1" dirty="0">
              <a:latin typeface="Helvetica"/>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pPr algn="ctr"/>
            <a:endParaRPr lang="en-US" dirty="0">
              <a:latin typeface="Helvetica" pitchFamily="2" charset="0"/>
              <a:cs typeface="Helvetica" pitchFamily="2" charset="0"/>
            </a:endParaRPr>
          </a:p>
        </p:txBody>
      </p:sp>
      <p:sp>
        <p:nvSpPr>
          <p:cNvPr id="7" name="TextBox 6">
            <a:extLst>
              <a:ext uri="{FF2B5EF4-FFF2-40B4-BE49-F238E27FC236}">
                <a16:creationId xmlns:a16="http://schemas.microsoft.com/office/drawing/2014/main" id="{414416DC-B301-92B4-AC33-D22E7D692444}"/>
              </a:ext>
            </a:extLst>
          </p:cNvPr>
          <p:cNvSpPr txBox="1"/>
          <p:nvPr/>
        </p:nvSpPr>
        <p:spPr>
          <a:xfrm>
            <a:off x="344702" y="243412"/>
            <a:ext cx="7007094" cy="830997"/>
          </a:xfrm>
          <a:prstGeom prst="rect">
            <a:avLst/>
          </a:prstGeom>
          <a:noFill/>
        </p:spPr>
        <p:txBody>
          <a:bodyPr wrap="square" lIns="91440" tIns="45720" rIns="91440" bIns="45720" anchor="t">
            <a:spAutoFit/>
          </a:bodyPr>
          <a:lstStyle/>
          <a:p>
            <a:r>
              <a:rPr lang="en-US" sz="2400" b="1" i="1">
                <a:latin typeface="Helvetica"/>
                <a:ea typeface="Batang"/>
                <a:cs typeface="Helvetica"/>
              </a:rPr>
              <a:t>SHARING PLATTERS - EACH</a:t>
            </a:r>
          </a:p>
          <a:p>
            <a:r>
              <a:rPr lang="en-US" sz="2400" b="1" i="1">
                <a:latin typeface="Helvetica"/>
                <a:ea typeface="Batang"/>
                <a:cs typeface="Helvetica"/>
              </a:rPr>
              <a:t>PLATTER SERVES 6 PEOPLE</a:t>
            </a:r>
            <a:endParaRPr lang="en-US" sz="2400" b="1" i="1" dirty="0">
              <a:latin typeface="Helvetica" pitchFamily="2" charset="0"/>
              <a:ea typeface="Batang"/>
              <a:cs typeface="Helvetica"/>
            </a:endParaRPr>
          </a:p>
        </p:txBody>
      </p:sp>
      <p:pic>
        <p:nvPicPr>
          <p:cNvPr id="3" name="Picture 2" descr="A group of food on a table&#10;&#10;AI-generated content may be incorrect.">
            <a:extLst>
              <a:ext uri="{FF2B5EF4-FFF2-40B4-BE49-F238E27FC236}">
                <a16:creationId xmlns:a16="http://schemas.microsoft.com/office/drawing/2014/main" id="{A11DE886-48AD-0BDB-579F-023A55CD7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68" y="-774"/>
            <a:ext cx="4296032" cy="6858773"/>
          </a:xfrm>
          <a:prstGeom prst="rect">
            <a:avLst/>
          </a:prstGeom>
        </p:spPr>
      </p:pic>
    </p:spTree>
    <p:extLst>
      <p:ext uri="{BB962C8B-B14F-4D97-AF65-F5344CB8AC3E}">
        <p14:creationId xmlns:p14="http://schemas.microsoft.com/office/powerpoint/2010/main" val="48068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6ED6F-00E6-EEF0-7371-6632CCD6CD7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397FFC2-CF5A-3F69-3083-1764EC4D6083}"/>
              </a:ext>
            </a:extLst>
          </p:cNvPr>
          <p:cNvSpPr txBox="1"/>
          <p:nvPr/>
        </p:nvSpPr>
        <p:spPr>
          <a:xfrm>
            <a:off x="392679" y="733246"/>
            <a:ext cx="6911139"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White</a:t>
            </a:r>
            <a:endParaRPr lang="en-US" b="1" dirty="0"/>
          </a:p>
          <a:p>
            <a:r>
              <a:rPr lang="en-US" dirty="0">
                <a:ea typeface="+mn-lt"/>
                <a:cs typeface="+mn-lt"/>
              </a:rPr>
              <a:t>Pinot Grigio 23 Via Nova (Italy)          £11.00</a:t>
            </a:r>
            <a:endParaRPr lang="en-US" dirty="0"/>
          </a:p>
          <a:p>
            <a:r>
              <a:rPr lang="en-US" dirty="0">
                <a:ea typeface="+mn-lt"/>
                <a:cs typeface="+mn-lt"/>
              </a:rPr>
              <a:t>Sauvignon Blanc 2024 (New Zealand)   £11.00</a:t>
            </a:r>
          </a:p>
          <a:p>
            <a:r>
              <a:rPr lang="en-US" dirty="0">
                <a:ea typeface="+mn-lt"/>
                <a:cs typeface="+mn-lt"/>
              </a:rPr>
              <a:t>Oliver Tricon Chablis (France)           £25.00</a:t>
            </a:r>
            <a:endParaRPr lang="en-US" dirty="0"/>
          </a:p>
          <a:p>
            <a:endParaRPr lang="en-US" b="1" dirty="0">
              <a:ea typeface="+mn-lt"/>
              <a:cs typeface="+mn-lt"/>
            </a:endParaRPr>
          </a:p>
          <a:p>
            <a:r>
              <a:rPr lang="en-US" b="1" dirty="0">
                <a:ea typeface="+mn-lt"/>
                <a:cs typeface="+mn-lt"/>
              </a:rPr>
              <a:t>Fizz</a:t>
            </a:r>
            <a:endParaRPr lang="en-US" b="1" dirty="0"/>
          </a:p>
          <a:p>
            <a:r>
              <a:rPr lang="en-US" dirty="0">
                <a:ea typeface="+mn-lt"/>
                <a:cs typeface="+mn-lt"/>
              </a:rPr>
              <a:t>Ruggeri Brut Argeo Prosecco (Italy)        £15.00</a:t>
            </a:r>
            <a:endParaRPr lang="en-US" dirty="0"/>
          </a:p>
          <a:p>
            <a:r>
              <a:rPr lang="en-US" dirty="0">
                <a:ea typeface="+mn-lt"/>
                <a:cs typeface="+mn-lt"/>
              </a:rPr>
              <a:t>Rose Via Vie Prosecco (Italy)              £15.00</a:t>
            </a:r>
            <a:endParaRPr lang="en-US" dirty="0"/>
          </a:p>
          <a:p>
            <a:endParaRPr lang="en-US" b="1" dirty="0">
              <a:ea typeface="+mn-lt"/>
              <a:cs typeface="+mn-lt"/>
            </a:endParaRPr>
          </a:p>
          <a:p>
            <a:r>
              <a:rPr lang="en-US" b="1" dirty="0">
                <a:ea typeface="+mn-lt"/>
                <a:cs typeface="+mn-lt"/>
              </a:rPr>
              <a:t>Red</a:t>
            </a:r>
            <a:endParaRPr lang="en-US" b="1" dirty="0"/>
          </a:p>
          <a:p>
            <a:r>
              <a:rPr lang="en-US" dirty="0">
                <a:ea typeface="+mn-lt"/>
                <a:cs typeface="+mn-lt"/>
              </a:rPr>
              <a:t>Les </a:t>
            </a:r>
            <a:r>
              <a:rPr lang="en-US" dirty="0" err="1">
                <a:ea typeface="+mn-lt"/>
                <a:cs typeface="+mn-lt"/>
              </a:rPr>
              <a:t>Mougeottes</a:t>
            </a:r>
            <a:r>
              <a:rPr lang="en-US" dirty="0">
                <a:ea typeface="+mn-lt"/>
                <a:cs typeface="+mn-lt"/>
              </a:rPr>
              <a:t> Pinot Noir (France)       £15.00</a:t>
            </a:r>
            <a:endParaRPr lang="en-US" dirty="0"/>
          </a:p>
          <a:p>
            <a:r>
              <a:rPr lang="en-US" dirty="0">
                <a:ea typeface="+mn-lt"/>
                <a:cs typeface="+mn-lt"/>
              </a:rPr>
              <a:t>Ramon Bilbao Rioja (Spain)           £19.00</a:t>
            </a:r>
            <a:endParaRPr lang="en-US" dirty="0"/>
          </a:p>
          <a:p>
            <a:r>
              <a:rPr lang="en-US" dirty="0">
                <a:ea typeface="+mn-lt"/>
                <a:cs typeface="+mn-lt"/>
              </a:rPr>
              <a:t>Merlot Lanya 2023 (Chile)       £12.00</a:t>
            </a:r>
            <a:endParaRPr lang="en-US" dirty="0"/>
          </a:p>
          <a:p>
            <a:endParaRPr lang="en-US" b="1" dirty="0">
              <a:ea typeface="+mn-lt"/>
              <a:cs typeface="+mn-lt"/>
            </a:endParaRPr>
          </a:p>
          <a:p>
            <a:r>
              <a:rPr lang="en-US" b="1" dirty="0">
                <a:ea typeface="+mn-lt"/>
                <a:cs typeface="+mn-lt"/>
              </a:rPr>
              <a:t>Beer</a:t>
            </a:r>
            <a:endParaRPr lang="en-US" b="1" dirty="0"/>
          </a:p>
          <a:p>
            <a:r>
              <a:rPr lang="en-US" dirty="0">
                <a:ea typeface="+mn-lt"/>
                <a:cs typeface="+mn-lt"/>
              </a:rPr>
              <a:t>Asahi (Osaka, Japan)             £2.50</a:t>
            </a:r>
            <a:endParaRPr lang="en-US" dirty="0"/>
          </a:p>
          <a:p>
            <a:r>
              <a:rPr lang="en-US" dirty="0">
                <a:ea typeface="+mn-lt"/>
                <a:cs typeface="+mn-lt"/>
              </a:rPr>
              <a:t>Peroni (Italy)               £2.50</a:t>
            </a:r>
            <a:endParaRPr lang="en-US" dirty="0"/>
          </a:p>
          <a:p>
            <a:r>
              <a:rPr lang="en-US" dirty="0">
                <a:ea typeface="+mn-lt"/>
                <a:cs typeface="+mn-lt"/>
              </a:rPr>
              <a:t>Peroni Zero                 £2.50</a:t>
            </a:r>
            <a:endParaRPr lang="en-US" dirty="0"/>
          </a:p>
          <a:p>
            <a:r>
              <a:rPr lang="en-US" dirty="0" err="1">
                <a:ea typeface="+mn-lt"/>
                <a:cs typeface="+mn-lt"/>
              </a:rPr>
              <a:t>Brewdog</a:t>
            </a:r>
            <a:r>
              <a:rPr lang="en-US" dirty="0">
                <a:ea typeface="+mn-lt"/>
                <a:cs typeface="+mn-lt"/>
              </a:rPr>
              <a:t> IPA           £3.30</a:t>
            </a:r>
          </a:p>
          <a:p>
            <a:r>
              <a:rPr lang="en-US" dirty="0">
                <a:cs typeface="Helvetica"/>
              </a:rPr>
              <a:t>Kentish Pip </a:t>
            </a:r>
            <a:r>
              <a:rPr lang="en-US" dirty="0" err="1">
                <a:cs typeface="Helvetica"/>
              </a:rPr>
              <a:t>Crafstman</a:t>
            </a:r>
            <a:r>
              <a:rPr lang="en-US" dirty="0">
                <a:cs typeface="Helvetica"/>
              </a:rPr>
              <a:t> Apple Cider   £3.30</a:t>
            </a:r>
            <a:endParaRPr lang="en-US" dirty="0"/>
          </a:p>
          <a:p>
            <a:endParaRPr lang="en-US" sz="1600" dirty="0">
              <a:latin typeface="Aptos"/>
              <a:cs typeface="Helvetica" pitchFamily="2" charset="0"/>
            </a:endParaRPr>
          </a:p>
          <a:p>
            <a:r>
              <a:rPr lang="en-US" sz="1600" i="1" dirty="0">
                <a:latin typeface="Helvetica" pitchFamily="2" charset="0"/>
                <a:cs typeface="Helvetica" pitchFamily="2" charset="0"/>
              </a:rPr>
              <a:t>*Drinks are charged based on consumption.</a:t>
            </a:r>
          </a:p>
        </p:txBody>
      </p:sp>
      <p:sp>
        <p:nvSpPr>
          <p:cNvPr id="7" name="TextBox 6">
            <a:extLst>
              <a:ext uri="{FF2B5EF4-FFF2-40B4-BE49-F238E27FC236}">
                <a16:creationId xmlns:a16="http://schemas.microsoft.com/office/drawing/2014/main" id="{8CA1727C-DB17-CF25-DDEF-2CCA02BB6B7E}"/>
              </a:ext>
            </a:extLst>
          </p:cNvPr>
          <p:cNvSpPr txBox="1"/>
          <p:nvPr/>
        </p:nvSpPr>
        <p:spPr>
          <a:xfrm>
            <a:off x="344702" y="97108"/>
            <a:ext cx="7007094" cy="461665"/>
          </a:xfrm>
          <a:prstGeom prst="rect">
            <a:avLst/>
          </a:prstGeom>
          <a:noFill/>
        </p:spPr>
        <p:txBody>
          <a:bodyPr wrap="square" lIns="91440" tIns="45720" rIns="91440" bIns="45720" anchor="t">
            <a:spAutoFit/>
          </a:bodyPr>
          <a:lstStyle/>
          <a:p>
            <a:r>
              <a:rPr lang="en-US" sz="2400" b="1" i="1" dirty="0">
                <a:latin typeface="Helvetica"/>
                <a:ea typeface="Batang"/>
                <a:cs typeface="Helvetica"/>
              </a:rPr>
              <a:t>WINE &amp; BEERS</a:t>
            </a:r>
            <a:endParaRPr lang="en-US" dirty="0"/>
          </a:p>
        </p:txBody>
      </p:sp>
      <p:pic>
        <p:nvPicPr>
          <p:cNvPr id="5" name="Picture 4" descr="A group of people clinking glasses with drinks&#10;&#10;AI-generated content may be incorrect.">
            <a:extLst>
              <a:ext uri="{FF2B5EF4-FFF2-40B4-BE49-F238E27FC236}">
                <a16:creationId xmlns:a16="http://schemas.microsoft.com/office/drawing/2014/main" id="{17E1023D-CA9E-E3F8-92C1-2A934109118B}"/>
              </a:ext>
            </a:extLst>
          </p:cNvPr>
          <p:cNvPicPr>
            <a:picLocks noChangeAspect="1"/>
          </p:cNvPicPr>
          <p:nvPr/>
        </p:nvPicPr>
        <p:blipFill>
          <a:blip r:embed="rId2"/>
          <a:srcRect b="1445"/>
          <a:stretch/>
        </p:blipFill>
        <p:spPr>
          <a:xfrm>
            <a:off x="7623572" y="0"/>
            <a:ext cx="4568428" cy="6858000"/>
          </a:xfrm>
          <a:prstGeom prst="rect">
            <a:avLst/>
          </a:prstGeom>
        </p:spPr>
      </p:pic>
    </p:spTree>
    <p:extLst>
      <p:ext uri="{BB962C8B-B14F-4D97-AF65-F5344CB8AC3E}">
        <p14:creationId xmlns:p14="http://schemas.microsoft.com/office/powerpoint/2010/main" val="894937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0E62-0C92-F59C-6342-167E5B49A2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2D8C46-4676-7EF4-E54E-09A1410562E8}"/>
              </a:ext>
            </a:extLst>
          </p:cNvPr>
          <p:cNvSpPr txBox="1"/>
          <p:nvPr/>
        </p:nvSpPr>
        <p:spPr>
          <a:xfrm>
            <a:off x="342518" y="958096"/>
            <a:ext cx="6911139"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Walkers Crisps - £1.10</a:t>
            </a:r>
            <a:endParaRPr lang="en-US" dirty="0"/>
          </a:p>
          <a:p>
            <a:endParaRPr lang="en-US" dirty="0">
              <a:ea typeface="+mn-lt"/>
              <a:cs typeface="+mn-lt"/>
            </a:endParaRPr>
          </a:p>
          <a:p>
            <a:r>
              <a:rPr lang="en-US" dirty="0" err="1">
                <a:ea typeface="+mn-lt"/>
                <a:cs typeface="+mn-lt"/>
              </a:rPr>
              <a:t>Speciality</a:t>
            </a:r>
            <a:r>
              <a:rPr lang="en-US" dirty="0">
                <a:ea typeface="+mn-lt"/>
                <a:cs typeface="+mn-lt"/>
              </a:rPr>
              <a:t> Crudites &amp; Hummus - £32.00 per platter (serves 8)</a:t>
            </a:r>
            <a:endParaRPr lang="en-US" dirty="0"/>
          </a:p>
          <a:p>
            <a:endParaRPr lang="en-US" dirty="0">
              <a:ea typeface="+mn-lt"/>
              <a:cs typeface="+mn-lt"/>
            </a:endParaRPr>
          </a:p>
          <a:p>
            <a:r>
              <a:rPr lang="en-US" dirty="0">
                <a:ea typeface="+mn-lt"/>
                <a:cs typeface="+mn-lt"/>
              </a:rPr>
              <a:t>Olive Selection Platter - £43.00 per platter (serves 8)</a:t>
            </a:r>
            <a:endParaRPr lang="en-US" dirty="0"/>
          </a:p>
          <a:p>
            <a:endParaRPr lang="en-US" dirty="0">
              <a:ea typeface="+mn-lt"/>
              <a:cs typeface="+mn-lt"/>
            </a:endParaRPr>
          </a:p>
          <a:p>
            <a:r>
              <a:rPr lang="en-US" dirty="0">
                <a:ea typeface="+mn-lt"/>
                <a:cs typeface="+mn-lt"/>
              </a:rPr>
              <a:t>Crackers &amp; Bar Snacks - £40.00 per platter (serves 8)</a:t>
            </a:r>
            <a:endParaRPr lang="en-US" dirty="0"/>
          </a:p>
          <a:p>
            <a:endParaRPr lang="en-US" b="1" dirty="0"/>
          </a:p>
          <a:p>
            <a:endParaRPr lang="en-US" sz="1600" b="1" dirty="0">
              <a:latin typeface="Aptos"/>
              <a:cs typeface="Helvetica"/>
            </a:endParaRPr>
          </a:p>
          <a:p>
            <a:endParaRPr lang="en-US" b="1" dirty="0">
              <a:latin typeface="Helvetica"/>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endParaRPr lang="en-US" sz="1600" dirty="0">
              <a:latin typeface="Aptos"/>
              <a:cs typeface="Helvetica" pitchFamily="2" charset="0"/>
            </a:endParaRPr>
          </a:p>
          <a:p>
            <a:pPr algn="ctr"/>
            <a:endParaRPr lang="en-US" dirty="0">
              <a:latin typeface="Helvetica" pitchFamily="2" charset="0"/>
              <a:cs typeface="Helvetica" pitchFamily="2" charset="0"/>
            </a:endParaRPr>
          </a:p>
        </p:txBody>
      </p:sp>
      <p:sp>
        <p:nvSpPr>
          <p:cNvPr id="7" name="TextBox 6">
            <a:extLst>
              <a:ext uri="{FF2B5EF4-FFF2-40B4-BE49-F238E27FC236}">
                <a16:creationId xmlns:a16="http://schemas.microsoft.com/office/drawing/2014/main" id="{FD59DB69-8196-F5F1-0853-17E0F3254435}"/>
              </a:ext>
            </a:extLst>
          </p:cNvPr>
          <p:cNvSpPr txBox="1"/>
          <p:nvPr/>
        </p:nvSpPr>
        <p:spPr>
          <a:xfrm>
            <a:off x="344702" y="243412"/>
            <a:ext cx="7007094" cy="461665"/>
          </a:xfrm>
          <a:prstGeom prst="rect">
            <a:avLst/>
          </a:prstGeom>
          <a:noFill/>
        </p:spPr>
        <p:txBody>
          <a:bodyPr wrap="square" lIns="91440" tIns="45720" rIns="91440" bIns="45720" anchor="t">
            <a:spAutoFit/>
          </a:bodyPr>
          <a:lstStyle/>
          <a:p>
            <a:r>
              <a:rPr lang="en-US" sz="2400" b="1" i="1">
                <a:latin typeface="Helvetica"/>
                <a:ea typeface="Batang"/>
                <a:cs typeface="Helvetica"/>
              </a:rPr>
              <a:t>ADD ON'S</a:t>
            </a:r>
            <a:endParaRPr lang="en-US"/>
          </a:p>
        </p:txBody>
      </p:sp>
      <p:pic>
        <p:nvPicPr>
          <p:cNvPr id="5" name="Picture 4" descr="A group of people clinking glasses with drinks&#10;&#10;AI-generated content may be incorrect.">
            <a:extLst>
              <a:ext uri="{FF2B5EF4-FFF2-40B4-BE49-F238E27FC236}">
                <a16:creationId xmlns:a16="http://schemas.microsoft.com/office/drawing/2014/main" id="{47CD342D-DDCD-3E52-B9F8-D8363A12766A}"/>
              </a:ext>
            </a:extLst>
          </p:cNvPr>
          <p:cNvPicPr>
            <a:picLocks noChangeAspect="1"/>
          </p:cNvPicPr>
          <p:nvPr/>
        </p:nvPicPr>
        <p:blipFill>
          <a:blip r:embed="rId2"/>
          <a:srcRect b="1445"/>
          <a:stretch/>
        </p:blipFill>
        <p:spPr>
          <a:xfrm>
            <a:off x="7623572" y="0"/>
            <a:ext cx="4568428" cy="6858000"/>
          </a:xfrm>
          <a:prstGeom prst="rect">
            <a:avLst/>
          </a:prstGeom>
        </p:spPr>
      </p:pic>
    </p:spTree>
    <p:extLst>
      <p:ext uri="{BB962C8B-B14F-4D97-AF65-F5344CB8AC3E}">
        <p14:creationId xmlns:p14="http://schemas.microsoft.com/office/powerpoint/2010/main" val="430369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22CF6-5357-C348-8195-750EF490410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FCAECDD-B812-A4E0-F3A0-8A88E0BA22A9}"/>
              </a:ext>
            </a:extLst>
          </p:cNvPr>
          <p:cNvSpPr txBox="1"/>
          <p:nvPr/>
        </p:nvSpPr>
        <p:spPr>
          <a:xfrm>
            <a:off x="390142" y="1714362"/>
            <a:ext cx="5705858" cy="2585323"/>
          </a:xfrm>
          <a:prstGeom prst="rect">
            <a:avLst/>
          </a:prstGeom>
          <a:noFill/>
        </p:spPr>
        <p:txBody>
          <a:bodyPr wrap="square" lIns="91440" tIns="45720" rIns="91440" bIns="45720" anchor="t">
            <a:spAutoFit/>
          </a:bodyPr>
          <a:lstStyle/>
          <a:p>
            <a:r>
              <a:rPr lang="en-US" b="1" dirty="0">
                <a:ea typeface="+mn-lt"/>
                <a:cs typeface="+mn-lt"/>
              </a:rPr>
              <a:t>INGREDIENT AND ALLERGEN INFORMATION</a:t>
            </a:r>
          </a:p>
          <a:p>
            <a:endParaRPr lang="en-US" dirty="0">
              <a:ea typeface="+mn-lt"/>
              <a:cs typeface="+mn-lt"/>
            </a:endParaRPr>
          </a:p>
          <a:p>
            <a:r>
              <a:rPr lang="en-US" dirty="0">
                <a:ea typeface="+mn-lt"/>
                <a:cs typeface="+mn-lt"/>
              </a:rPr>
              <a:t>For detailed allergen, ingredient, and dietary information, please let us know at the time of booking.</a:t>
            </a:r>
          </a:p>
          <a:p>
            <a:endParaRPr lang="en-US" dirty="0">
              <a:ea typeface="+mn-lt"/>
              <a:cs typeface="+mn-lt"/>
            </a:endParaRPr>
          </a:p>
          <a:p>
            <a:r>
              <a:rPr lang="en-GB" dirty="0"/>
              <a:t>If you need any further support, please contact the Event Manager, </a:t>
            </a:r>
            <a:r>
              <a:rPr lang="en-GB" b="1" dirty="0"/>
              <a:t>Laura Moorcroft</a:t>
            </a:r>
            <a:r>
              <a:rPr lang="en-GB" dirty="0"/>
              <a:t>, at </a:t>
            </a:r>
            <a:r>
              <a:rPr lang="en-GB" b="1" dirty="0"/>
              <a:t>laura.moorcroft@mufgsecurities.com</a:t>
            </a:r>
            <a:r>
              <a:rPr lang="en-GB" dirty="0"/>
              <a:t>, or email </a:t>
            </a:r>
            <a:r>
              <a:rPr lang="en-GB" b="1" dirty="0"/>
              <a:t>reception@uk.mufg.jp</a:t>
            </a:r>
            <a:r>
              <a:rPr lang="en-GB" dirty="0"/>
              <a:t>.</a:t>
            </a:r>
            <a:endParaRPr lang="en-US" dirty="0">
              <a:latin typeface="Helvetica"/>
              <a:cs typeface="Cordia New" panose="020B0304020202020204" pitchFamily="34" charset="-34"/>
            </a:endParaRPr>
          </a:p>
        </p:txBody>
      </p:sp>
      <p:pic>
        <p:nvPicPr>
          <p:cNvPr id="2" name="Picture 1" descr="A group of food on a table&#10;&#10;AI-generated content may be incorrect.">
            <a:extLst>
              <a:ext uri="{FF2B5EF4-FFF2-40B4-BE49-F238E27FC236}">
                <a16:creationId xmlns:a16="http://schemas.microsoft.com/office/drawing/2014/main" id="{A2E815AF-0019-64B8-E03D-B90DA1E3C259}"/>
              </a:ext>
            </a:extLst>
          </p:cNvPr>
          <p:cNvPicPr>
            <a:picLocks noChangeAspect="1"/>
          </p:cNvPicPr>
          <p:nvPr/>
        </p:nvPicPr>
        <p:blipFill>
          <a:blip r:embed="rId2"/>
          <a:stretch>
            <a:fillRect/>
          </a:stretch>
        </p:blipFill>
        <p:spPr>
          <a:xfrm>
            <a:off x="7620000" y="0"/>
            <a:ext cx="4572000" cy="6858000"/>
          </a:xfrm>
          <a:prstGeom prst="rect">
            <a:avLst/>
          </a:prstGeom>
        </p:spPr>
      </p:pic>
    </p:spTree>
    <p:extLst>
      <p:ext uri="{BB962C8B-B14F-4D97-AF65-F5344CB8AC3E}">
        <p14:creationId xmlns:p14="http://schemas.microsoft.com/office/powerpoint/2010/main" val="14152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67D17-ABF8-DD2B-4801-C880869FC412}"/>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DA147AA-38D4-AD7D-24D4-224C90CE78A4}"/>
              </a:ext>
            </a:extLst>
          </p:cNvPr>
          <p:cNvSpPr txBox="1"/>
          <p:nvPr/>
        </p:nvSpPr>
        <p:spPr>
          <a:xfrm>
            <a:off x="380619" y="1056316"/>
            <a:ext cx="4783435" cy="6494085"/>
          </a:xfrm>
          <a:prstGeom prst="rect">
            <a:avLst/>
          </a:prstGeom>
          <a:noFill/>
        </p:spPr>
        <p:txBody>
          <a:bodyPr wrap="square" lIns="91440" tIns="45720" rIns="91440" bIns="45720" anchor="t">
            <a:spAutoFit/>
          </a:bodyPr>
          <a:lstStyle/>
          <a:p>
            <a:pPr marL="624840" indent="-624840">
              <a:buFont typeface="Wingdings" pitchFamily="2" charset="2"/>
              <a:buChar char="Ø"/>
            </a:pPr>
            <a:r>
              <a:rPr lang="en-GB" sz="1600" dirty="0">
                <a:latin typeface="Helvetica"/>
                <a:cs typeface="Cordia New"/>
              </a:rPr>
              <a:t>BEVERAGES</a:t>
            </a:r>
            <a:endParaRPr lang="en-US" dirty="0"/>
          </a:p>
          <a:p>
            <a:pPr marL="624840" indent="-624840">
              <a:buFont typeface="Wingdings" pitchFamily="2" charset="2"/>
              <a:buChar char="Ø"/>
            </a:pPr>
            <a:endParaRPr lang="en-GB" sz="1600" cap="all" dirty="0">
              <a:latin typeface="Helvetica" pitchFamily="2" charset="0"/>
              <a:cs typeface="Cordia New" panose="020B0304020202020204" pitchFamily="34" charset="-34"/>
            </a:endParaRPr>
          </a:p>
          <a:p>
            <a:pPr marL="624840" indent="-624840">
              <a:buFont typeface="Wingdings" pitchFamily="2" charset="2"/>
              <a:buChar char="Ø"/>
            </a:pPr>
            <a:r>
              <a:rPr lang="en-GB" sz="1600" dirty="0">
                <a:latin typeface="Helvetica"/>
                <a:cs typeface="Cordia New"/>
              </a:rPr>
              <a:t>BREAKFAST MENU</a:t>
            </a:r>
            <a:endParaRPr lang="en-GB" sz="1600" dirty="0">
              <a:latin typeface="Helvetica" pitchFamily="2" charset="0"/>
              <a:cs typeface="Cordia New" panose="020B0304020202020204" pitchFamily="34" charset="-34"/>
            </a:endParaRPr>
          </a:p>
          <a:p>
            <a:pPr marL="624840" indent="-624840">
              <a:buFont typeface="Wingdings" pitchFamily="2" charset="2"/>
              <a:buChar char="Ø"/>
            </a:pPr>
            <a:endParaRPr lang="en-GB" sz="1600" cap="all" dirty="0">
              <a:latin typeface="Helvetica" pitchFamily="2" charset="0"/>
              <a:cs typeface="Cordia New" panose="020B0304020202020204" pitchFamily="34" charset="-34"/>
            </a:endParaRPr>
          </a:p>
          <a:p>
            <a:pPr marL="624840" indent="-624840">
              <a:buFont typeface="Wingdings" pitchFamily="2" charset="2"/>
              <a:buChar char="Ø"/>
            </a:pPr>
            <a:r>
              <a:rPr lang="en-GB" sz="1600" dirty="0">
                <a:latin typeface="Helvetica"/>
                <a:cs typeface="Cordia New"/>
              </a:rPr>
              <a:t>WRAP &amp; SANDWICH SELECTION</a:t>
            </a:r>
            <a:endParaRPr lang="en-GB" sz="1600" dirty="0">
              <a:latin typeface="Helvetica" pitchFamily="2" charset="0"/>
              <a:cs typeface="Cordia New" panose="020B0304020202020204" pitchFamily="34" charset="-34"/>
            </a:endParaRPr>
          </a:p>
          <a:p>
            <a:pPr marL="624840" indent="-624840">
              <a:buFont typeface="Wingdings" pitchFamily="2" charset="2"/>
              <a:buChar char="Ø"/>
            </a:pPr>
            <a:endParaRPr lang="en-GB" sz="1600" dirty="0">
              <a:latin typeface="Helvetica"/>
              <a:cs typeface="Cordia New"/>
            </a:endParaRPr>
          </a:p>
          <a:p>
            <a:pPr marL="624840" indent="-624840">
              <a:buFont typeface="Wingdings" pitchFamily="2" charset="2"/>
              <a:buChar char="Ø"/>
            </a:pPr>
            <a:r>
              <a:rPr lang="en-GB" sz="1600">
                <a:latin typeface="Helvetica" pitchFamily="2" charset="0"/>
                <a:cs typeface="Helvetica"/>
              </a:rPr>
              <a:t>FINGER FOOD</a:t>
            </a:r>
            <a:endParaRPr lang="en-GB" sz="1600" dirty="0">
              <a:latin typeface="Helvetica" pitchFamily="2" charset="0"/>
              <a:cs typeface="Cordia New" panose="020B0304020202020204" pitchFamily="34" charset="-34"/>
            </a:endParaRPr>
          </a:p>
          <a:p>
            <a:pPr marL="624840" indent="-624840">
              <a:buFont typeface="Wingdings" pitchFamily="2" charset="2"/>
              <a:buChar char="Ø"/>
            </a:pPr>
            <a:endParaRPr lang="en-GB" sz="1600" dirty="0">
              <a:latin typeface="Helvetica" pitchFamily="2" charset="0"/>
              <a:cs typeface="Cordia New" panose="020B0304020202020204" pitchFamily="34" charset="-34"/>
            </a:endParaRPr>
          </a:p>
          <a:p>
            <a:pPr marL="624840" indent="-624840">
              <a:buFont typeface="Wingdings" pitchFamily="2" charset="2"/>
              <a:buChar char="Ø"/>
            </a:pPr>
            <a:r>
              <a:rPr lang="en-GB" sz="1600">
                <a:latin typeface="Helvetica"/>
                <a:cs typeface="Cordia New"/>
              </a:rPr>
              <a:t>BUDDHA BOWLS</a:t>
            </a:r>
            <a:endParaRPr lang="en-GB" sz="1600">
              <a:latin typeface="Helvetica" pitchFamily="2" charset="0"/>
              <a:cs typeface="Cordia New" panose="020B0304020202020204" pitchFamily="34" charset="-34"/>
            </a:endParaRPr>
          </a:p>
          <a:p>
            <a:pPr marL="624840" indent="-624840">
              <a:buFont typeface="Wingdings" pitchFamily="2" charset="2"/>
              <a:buChar char="Ø"/>
            </a:pPr>
            <a:endParaRPr lang="en-GB" sz="1600" cap="all" dirty="0">
              <a:latin typeface="Helvetica" pitchFamily="2" charset="0"/>
              <a:cs typeface="Cordia New" panose="020B0304020202020204" pitchFamily="34" charset="-34"/>
            </a:endParaRPr>
          </a:p>
          <a:p>
            <a:pPr marL="624840" indent="-624840">
              <a:buFont typeface="Wingdings" pitchFamily="2" charset="2"/>
              <a:buChar char="Ø"/>
            </a:pPr>
            <a:r>
              <a:rPr lang="en-GB" sz="1600">
                <a:latin typeface="Helvetica"/>
                <a:cs typeface="Cordia New"/>
              </a:rPr>
              <a:t>BOXED SALADS</a:t>
            </a:r>
            <a:endParaRPr lang="en-GB" sz="1600" dirty="0">
              <a:latin typeface="Helvetica"/>
              <a:cs typeface="Cordia New"/>
            </a:endParaRPr>
          </a:p>
          <a:p>
            <a:pPr marL="624840" indent="-624840">
              <a:buFont typeface="Wingdings" pitchFamily="2" charset="2"/>
              <a:buChar char="Ø"/>
            </a:pPr>
            <a:endParaRPr lang="en-GB" sz="1600" dirty="0">
              <a:solidFill>
                <a:srgbClr val="000000"/>
              </a:solidFill>
              <a:latin typeface="Helvetica" pitchFamily="2" charset="0"/>
              <a:cs typeface="Cordia New"/>
            </a:endParaRPr>
          </a:p>
          <a:p>
            <a:pPr marL="624840" indent="-624840">
              <a:buFont typeface="Wingdings" pitchFamily="2" charset="2"/>
              <a:buChar char="Ø"/>
            </a:pPr>
            <a:r>
              <a:rPr lang="en-GB" sz="1600">
                <a:solidFill>
                  <a:srgbClr val="000000"/>
                </a:solidFill>
                <a:latin typeface="Helvetica" pitchFamily="2" charset="0"/>
                <a:cs typeface="Cordia New"/>
              </a:rPr>
              <a:t>CANAPES</a:t>
            </a:r>
            <a:endParaRPr lang="en-GB" sz="1600" dirty="0">
              <a:solidFill>
                <a:srgbClr val="000000"/>
              </a:solidFill>
              <a:latin typeface="Helvetica" pitchFamily="2" charset="0"/>
              <a:cs typeface="Cordia New"/>
            </a:endParaRPr>
          </a:p>
          <a:p>
            <a:pPr marL="624840" indent="-624840">
              <a:buFont typeface="Wingdings,Sans-Serif" pitchFamily="2" charset="2"/>
              <a:buChar char="Ø"/>
            </a:pPr>
            <a:endParaRPr lang="en-GB" sz="1600" dirty="0">
              <a:solidFill>
                <a:srgbClr val="000000"/>
              </a:solidFill>
              <a:latin typeface="Helvetica" pitchFamily="2" charset="0"/>
              <a:cs typeface="Helvetica"/>
            </a:endParaRPr>
          </a:p>
          <a:p>
            <a:pPr marL="624840" indent="-624840">
              <a:buFont typeface="Wingdings,Sans-Serif" pitchFamily="2" charset="2"/>
              <a:buChar char="Ø"/>
            </a:pPr>
            <a:r>
              <a:rPr lang="en-GB" sz="1600" cap="all" dirty="0">
                <a:solidFill>
                  <a:srgbClr val="000000"/>
                </a:solidFill>
                <a:latin typeface="Helvetica"/>
                <a:cs typeface="Helvetica"/>
              </a:rPr>
              <a:t>SWEET SELECTION</a:t>
            </a:r>
            <a:endParaRPr lang="en-US" sz="1600">
              <a:solidFill>
                <a:srgbClr val="000000"/>
              </a:solidFill>
              <a:latin typeface="Helvetica"/>
              <a:cs typeface="Helvetica"/>
            </a:endParaRPr>
          </a:p>
          <a:p>
            <a:pPr marL="624840" indent="-624840">
              <a:buFont typeface="Wingdings,Sans-Serif" pitchFamily="2" charset="2"/>
              <a:buChar char="Ø"/>
            </a:pPr>
            <a:endParaRPr lang="en-GB" sz="1600" cap="all" dirty="0">
              <a:solidFill>
                <a:srgbClr val="000000"/>
              </a:solidFill>
              <a:latin typeface="Helvetica" pitchFamily="2" charset="0"/>
              <a:cs typeface="Helvetica"/>
            </a:endParaRPr>
          </a:p>
          <a:p>
            <a:pPr marL="624840" indent="-624840">
              <a:buFont typeface="Wingdings,Sans-Serif" pitchFamily="2" charset="2"/>
              <a:buChar char="Ø"/>
            </a:pPr>
            <a:r>
              <a:rPr lang="en-GB" sz="1600" cap="all" dirty="0">
                <a:solidFill>
                  <a:srgbClr val="000000"/>
                </a:solidFill>
                <a:latin typeface="Helvetica"/>
                <a:cs typeface="Helvetica"/>
              </a:rPr>
              <a:t>Sharing platters</a:t>
            </a:r>
            <a:endParaRPr lang="en-GB" sz="1600" cap="all" dirty="0">
              <a:solidFill>
                <a:srgbClr val="000000"/>
              </a:solidFill>
              <a:latin typeface="Helvetica" pitchFamily="2" charset="0"/>
              <a:cs typeface="Helvetica"/>
            </a:endParaRPr>
          </a:p>
          <a:p>
            <a:pPr marL="624840" indent="-624840">
              <a:buFont typeface="Wingdings,Sans-Serif" pitchFamily="2" charset="2"/>
              <a:buChar char="Ø"/>
            </a:pPr>
            <a:endParaRPr lang="en-GB" sz="1600" dirty="0">
              <a:solidFill>
                <a:srgbClr val="000000"/>
              </a:solidFill>
              <a:latin typeface="Helvetica" pitchFamily="2" charset="0"/>
              <a:cs typeface="Helvetica"/>
            </a:endParaRPr>
          </a:p>
          <a:p>
            <a:pPr marL="624840" indent="-624840">
              <a:buFont typeface="Wingdings,Sans-Serif" pitchFamily="2" charset="2"/>
              <a:buChar char="Ø"/>
            </a:pPr>
            <a:r>
              <a:rPr lang="en-GB" sz="1600" cap="all" dirty="0">
                <a:solidFill>
                  <a:srgbClr val="000000"/>
                </a:solidFill>
                <a:latin typeface="Helvetica"/>
                <a:cs typeface="Helvetica"/>
              </a:rPr>
              <a:t>wine list &amp; BEERS</a:t>
            </a:r>
            <a:endParaRPr lang="en-US" sz="1600">
              <a:solidFill>
                <a:srgbClr val="000000"/>
              </a:solidFill>
              <a:latin typeface="Helvetica"/>
              <a:cs typeface="Helvetica"/>
            </a:endParaRPr>
          </a:p>
          <a:p>
            <a:pPr marL="624840" indent="-624840">
              <a:buFont typeface="Wingdings,Sans-Serif" pitchFamily="2" charset="2"/>
              <a:buChar char="Ø"/>
            </a:pPr>
            <a:endParaRPr lang="en-GB" sz="1600" cap="all" dirty="0">
              <a:solidFill>
                <a:srgbClr val="000000"/>
              </a:solidFill>
              <a:latin typeface="Helvetica" pitchFamily="2" charset="0"/>
              <a:cs typeface="Helvetica"/>
            </a:endParaRPr>
          </a:p>
          <a:p>
            <a:pPr marL="624840" indent="-624840">
              <a:buFont typeface="Wingdings,Sans-Serif" pitchFamily="2" charset="2"/>
              <a:buChar char="Ø"/>
            </a:pPr>
            <a:r>
              <a:rPr lang="en-GB" sz="1600" cap="all">
                <a:solidFill>
                  <a:srgbClr val="000000"/>
                </a:solidFill>
                <a:latin typeface="Helvetica"/>
                <a:cs typeface="Helvetica"/>
              </a:rPr>
              <a:t>ADD ON'S</a:t>
            </a:r>
            <a:endParaRPr lang="en-GB" sz="1600" cap="all" dirty="0">
              <a:solidFill>
                <a:srgbClr val="000000"/>
              </a:solidFill>
              <a:latin typeface="Helvetica"/>
              <a:cs typeface="Helvetica"/>
            </a:endParaRPr>
          </a:p>
          <a:p>
            <a:pPr marL="624840" indent="-624840">
              <a:buFont typeface="Wingdings,Sans-Serif" pitchFamily="2" charset="2"/>
              <a:buChar char="Ø"/>
            </a:pPr>
            <a:endParaRPr lang="en-GB" sz="1600" dirty="0">
              <a:solidFill>
                <a:srgbClr val="000000"/>
              </a:solidFill>
              <a:latin typeface="Helvetica" pitchFamily="2" charset="0"/>
              <a:cs typeface="Helvetica"/>
            </a:endParaRPr>
          </a:p>
          <a:p>
            <a:endParaRPr lang="en-GB" sz="1600" cap="all" dirty="0">
              <a:solidFill>
                <a:srgbClr val="000000"/>
              </a:solidFill>
              <a:latin typeface="Helvetica" pitchFamily="2" charset="0"/>
              <a:cs typeface="Helvetica"/>
            </a:endParaRPr>
          </a:p>
          <a:p>
            <a:pPr marL="624840" indent="-624840">
              <a:buFont typeface="Wingdings,Sans-Serif" pitchFamily="2" charset="2"/>
              <a:buChar char="Ø"/>
            </a:pPr>
            <a:endParaRPr lang="en-GB" sz="1600" dirty="0">
              <a:solidFill>
                <a:srgbClr val="000000"/>
              </a:solidFill>
              <a:latin typeface="Helvetica" pitchFamily="2" charset="0"/>
              <a:cs typeface="Helvetica"/>
            </a:endParaRPr>
          </a:p>
          <a:p>
            <a:pPr marL="624840" indent="-624840">
              <a:buFont typeface="Wingdings" pitchFamily="2" charset="2"/>
              <a:buChar char="Ø"/>
            </a:pPr>
            <a:endParaRPr lang="en-GB" sz="1600" dirty="0">
              <a:solidFill>
                <a:srgbClr val="000000"/>
              </a:solidFill>
              <a:latin typeface="Helvetica" pitchFamily="2" charset="0"/>
              <a:cs typeface="Cordia New" panose="020B0304020202020204" pitchFamily="34" charset="-34"/>
            </a:endParaRPr>
          </a:p>
          <a:p>
            <a:pPr marL="624840" indent="-624840">
              <a:buFont typeface="Wingdings" pitchFamily="2" charset="2"/>
              <a:buChar char="Ø"/>
            </a:pPr>
            <a:endParaRPr lang="en-GB" sz="1600" cap="all" dirty="0">
              <a:solidFill>
                <a:schemeClr val="bg1"/>
              </a:solidFill>
              <a:latin typeface="Helvetica" pitchFamily="2" charset="0"/>
              <a:cs typeface="Cordia New" panose="020B0304020202020204" pitchFamily="34" charset="-34"/>
            </a:endParaRPr>
          </a:p>
        </p:txBody>
      </p:sp>
      <p:sp>
        <p:nvSpPr>
          <p:cNvPr id="3" name="TextBox 2">
            <a:extLst>
              <a:ext uri="{FF2B5EF4-FFF2-40B4-BE49-F238E27FC236}">
                <a16:creationId xmlns:a16="http://schemas.microsoft.com/office/drawing/2014/main" id="{77C846F5-B9FE-243C-A88E-9F594221AEAD}"/>
              </a:ext>
            </a:extLst>
          </p:cNvPr>
          <p:cNvSpPr txBox="1"/>
          <p:nvPr/>
        </p:nvSpPr>
        <p:spPr>
          <a:xfrm>
            <a:off x="564641" y="213379"/>
            <a:ext cx="1672253" cy="461665"/>
          </a:xfrm>
          <a:prstGeom prst="rect">
            <a:avLst/>
          </a:prstGeom>
          <a:noFill/>
        </p:spPr>
        <p:txBody>
          <a:bodyPr wrap="none" lIns="91440" tIns="45720" rIns="91440" bIns="45720" rtlCol="0" anchor="t">
            <a:spAutoFit/>
          </a:bodyPr>
          <a:lstStyle/>
          <a:p>
            <a:r>
              <a:rPr lang="en-US" sz="2400" b="1" i="1" dirty="0">
                <a:latin typeface="Helvetica"/>
                <a:cs typeface="Helvetica"/>
              </a:rPr>
              <a:t>CONTENT</a:t>
            </a:r>
          </a:p>
        </p:txBody>
      </p:sp>
      <p:pic>
        <p:nvPicPr>
          <p:cNvPr id="6" name="Picture 5" descr="A group of people clinking glasses with drinks&#10;&#10;AI-generated content may be incorrect.">
            <a:extLst>
              <a:ext uri="{FF2B5EF4-FFF2-40B4-BE49-F238E27FC236}">
                <a16:creationId xmlns:a16="http://schemas.microsoft.com/office/drawing/2014/main" id="{92EF8A3C-7C7C-FEE1-EC28-9B721F6E78CF}"/>
              </a:ext>
            </a:extLst>
          </p:cNvPr>
          <p:cNvPicPr>
            <a:picLocks noChangeAspect="1"/>
          </p:cNvPicPr>
          <p:nvPr/>
        </p:nvPicPr>
        <p:blipFill>
          <a:blip r:embed="rId2"/>
          <a:srcRect b="1445"/>
          <a:stretch/>
        </p:blipFill>
        <p:spPr>
          <a:xfrm>
            <a:off x="7623572" y="0"/>
            <a:ext cx="4568428" cy="6858000"/>
          </a:xfrm>
          <a:prstGeom prst="rect">
            <a:avLst/>
          </a:prstGeom>
        </p:spPr>
      </p:pic>
    </p:spTree>
    <p:extLst>
      <p:ext uri="{BB962C8B-B14F-4D97-AF65-F5344CB8AC3E}">
        <p14:creationId xmlns:p14="http://schemas.microsoft.com/office/powerpoint/2010/main" val="197282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E789-1A4F-516D-B82F-FEBCDEB828B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5A50D78-9AE2-CB68-D39D-75067DA797D2}"/>
              </a:ext>
            </a:extLst>
          </p:cNvPr>
          <p:cNvSpPr txBox="1"/>
          <p:nvPr/>
        </p:nvSpPr>
        <p:spPr>
          <a:xfrm>
            <a:off x="321757" y="1679321"/>
            <a:ext cx="6096000" cy="5909310"/>
          </a:xfrm>
          <a:prstGeom prst="rect">
            <a:avLst/>
          </a:prstGeom>
          <a:noFill/>
        </p:spPr>
        <p:txBody>
          <a:bodyPr wrap="square" lIns="91440" tIns="45720" rIns="91440" bIns="45720" anchor="t">
            <a:spAutoFit/>
          </a:bodyPr>
          <a:lstStyle/>
          <a:p>
            <a:r>
              <a:rPr lang="en-GB" b="1" dirty="0">
                <a:ea typeface="+mn-lt"/>
                <a:cs typeface="+mn-lt"/>
              </a:rPr>
              <a:t>Hot Beverage Tray</a:t>
            </a:r>
            <a:r>
              <a:rPr lang="en-GB" dirty="0">
                <a:ea typeface="+mn-lt"/>
                <a:cs typeface="+mn-lt"/>
              </a:rPr>
              <a:t> – </a:t>
            </a:r>
            <a:r>
              <a:rPr lang="en-GB" b="1" dirty="0">
                <a:ea typeface="+mn-lt"/>
                <a:cs typeface="+mn-lt"/>
              </a:rPr>
              <a:t>£2.50</a:t>
            </a:r>
            <a:br>
              <a:rPr lang="en-GB" b="1" dirty="0">
                <a:ea typeface="+mn-lt"/>
                <a:cs typeface="+mn-lt"/>
              </a:rPr>
            </a:br>
            <a:r>
              <a:rPr lang="en-GB" dirty="0">
                <a:ea typeface="+mn-lt"/>
                <a:cs typeface="+mn-lt"/>
              </a:rPr>
              <a:t>Freshly brewed Fairtrade coffee</a:t>
            </a:r>
            <a:br>
              <a:rPr lang="en-GB" dirty="0">
                <a:ea typeface="+mn-lt"/>
                <a:cs typeface="+mn-lt"/>
              </a:rPr>
            </a:br>
            <a:r>
              <a:rPr lang="en-GB" dirty="0">
                <a:ea typeface="+mn-lt"/>
                <a:cs typeface="+mn-lt"/>
              </a:rPr>
              <a:t>A selection of breakfast and speciality teas</a:t>
            </a:r>
            <a:br>
              <a:rPr lang="en-GB" dirty="0">
                <a:ea typeface="+mn-lt"/>
                <a:cs typeface="+mn-lt"/>
              </a:rPr>
            </a:br>
            <a:r>
              <a:rPr lang="en-GB" dirty="0">
                <a:ea typeface="+mn-lt"/>
                <a:cs typeface="+mn-lt"/>
              </a:rPr>
              <a:t>A selection of biscuits</a:t>
            </a:r>
            <a:endParaRPr lang="en-GB" dirty="0"/>
          </a:p>
          <a:p>
            <a:r>
              <a:rPr lang="en-GB" dirty="0">
                <a:ea typeface="+mn-lt"/>
                <a:cs typeface="+mn-lt"/>
              </a:rPr>
              <a:t>Mineral Water</a:t>
            </a:r>
            <a:endParaRPr lang="en-GB" dirty="0"/>
          </a:p>
          <a:p>
            <a:endParaRPr lang="en-GB" b="1" dirty="0">
              <a:ea typeface="+mn-lt"/>
              <a:cs typeface="+mn-lt"/>
            </a:endParaRPr>
          </a:p>
          <a:p>
            <a:r>
              <a:rPr lang="en-GB" b="1" dirty="0">
                <a:ea typeface="+mn-lt"/>
                <a:cs typeface="+mn-lt"/>
              </a:rPr>
              <a:t>Selection of Canned Soft Drinks</a:t>
            </a:r>
            <a:r>
              <a:rPr lang="en-GB" dirty="0">
                <a:ea typeface="+mn-lt"/>
                <a:cs typeface="+mn-lt"/>
              </a:rPr>
              <a:t> – </a:t>
            </a:r>
            <a:r>
              <a:rPr lang="en-GB" b="1" dirty="0">
                <a:ea typeface="+mn-lt"/>
                <a:cs typeface="+mn-lt"/>
              </a:rPr>
              <a:t>£1.50</a:t>
            </a:r>
            <a:br>
              <a:rPr lang="en-GB" b="1" dirty="0">
                <a:ea typeface="+mn-lt"/>
                <a:cs typeface="+mn-lt"/>
              </a:rPr>
            </a:br>
            <a:r>
              <a:rPr lang="en-GB" dirty="0">
                <a:ea typeface="+mn-lt"/>
                <a:cs typeface="+mn-lt"/>
              </a:rPr>
              <a:t>Coca-Cola / Diet Coke / Coke Zero</a:t>
            </a:r>
            <a:endParaRPr lang="en-GB" dirty="0"/>
          </a:p>
          <a:p>
            <a:endParaRPr lang="en-GB" b="1" dirty="0">
              <a:ea typeface="+mn-lt"/>
              <a:cs typeface="+mn-lt"/>
            </a:endParaRPr>
          </a:p>
          <a:p>
            <a:r>
              <a:rPr lang="en-GB" b="1" dirty="0">
                <a:ea typeface="+mn-lt"/>
                <a:cs typeface="+mn-lt"/>
              </a:rPr>
              <a:t>Orange Juice</a:t>
            </a:r>
            <a:r>
              <a:rPr lang="en-GB" dirty="0">
                <a:ea typeface="+mn-lt"/>
                <a:cs typeface="+mn-lt"/>
              </a:rPr>
              <a:t> – </a:t>
            </a:r>
            <a:r>
              <a:rPr lang="en-GB" b="1" dirty="0">
                <a:ea typeface="+mn-lt"/>
                <a:cs typeface="+mn-lt"/>
              </a:rPr>
              <a:t>£3.00</a:t>
            </a:r>
            <a:br>
              <a:rPr lang="en-GB" b="1" dirty="0">
                <a:ea typeface="+mn-lt"/>
                <a:cs typeface="+mn-lt"/>
              </a:rPr>
            </a:br>
            <a:r>
              <a:rPr lang="en-GB" i="1" dirty="0">
                <a:ea typeface="+mn-lt"/>
                <a:cs typeface="+mn-lt"/>
              </a:rPr>
              <a:t>Price per litre</a:t>
            </a:r>
            <a:endParaRPr lang="en-GB" dirty="0"/>
          </a:p>
          <a:p>
            <a:endParaRPr lang="en-GB" b="1" dirty="0">
              <a:ea typeface="+mn-lt"/>
              <a:cs typeface="+mn-lt"/>
            </a:endParaRPr>
          </a:p>
          <a:p>
            <a:r>
              <a:rPr lang="en-GB" b="1" dirty="0">
                <a:ea typeface="+mn-lt"/>
                <a:cs typeface="+mn-lt"/>
              </a:rPr>
              <a:t>Selection of Premium Canned Drinks</a:t>
            </a:r>
            <a:r>
              <a:rPr lang="en-GB" dirty="0">
                <a:ea typeface="+mn-lt"/>
                <a:cs typeface="+mn-lt"/>
              </a:rPr>
              <a:t> – </a:t>
            </a:r>
            <a:r>
              <a:rPr lang="en-GB" b="1" dirty="0">
                <a:ea typeface="+mn-lt"/>
                <a:cs typeface="+mn-lt"/>
              </a:rPr>
              <a:t>£2.00</a:t>
            </a:r>
            <a:br>
              <a:rPr lang="en-GB" b="1" dirty="0">
                <a:ea typeface="+mn-lt"/>
                <a:cs typeface="+mn-lt"/>
              </a:rPr>
            </a:br>
            <a:r>
              <a:rPr lang="en-GB" dirty="0">
                <a:ea typeface="+mn-lt"/>
                <a:cs typeface="+mn-lt"/>
              </a:rPr>
              <a:t>San Pellegrino Blood Orange &amp; </a:t>
            </a:r>
            <a:r>
              <a:rPr lang="en-GB" dirty="0" err="1">
                <a:ea typeface="+mn-lt"/>
                <a:cs typeface="+mn-lt"/>
              </a:rPr>
              <a:t>Limonata</a:t>
            </a:r>
            <a:endParaRPr lang="en-GB" dirty="0"/>
          </a:p>
          <a:p>
            <a:endParaRPr lang="en-GB" dirty="0"/>
          </a:p>
          <a:p>
            <a:r>
              <a:rPr lang="en-GB" b="1" dirty="0">
                <a:latin typeface="Aptos"/>
                <a:cs typeface="Cordia New"/>
              </a:rPr>
              <a:t>Still &amp; Sparkling Water</a:t>
            </a:r>
            <a:r>
              <a:rPr lang="en-GB" dirty="0">
                <a:latin typeface="Aptos"/>
                <a:cs typeface="Cordia New"/>
              </a:rPr>
              <a:t> – </a:t>
            </a:r>
            <a:r>
              <a:rPr lang="en-GB" b="1" dirty="0">
                <a:latin typeface="Aptos"/>
                <a:cs typeface="Cordia New"/>
              </a:rPr>
              <a:t>£1.10 (price per person)</a:t>
            </a:r>
            <a:br>
              <a:rPr lang="en-GB" b="1" dirty="0">
                <a:latin typeface="Aptos"/>
                <a:cs typeface="Cordia New"/>
              </a:rPr>
            </a:br>
            <a:endParaRPr lang="en-GB" dirty="0">
              <a:latin typeface="Aptos"/>
              <a:cs typeface="Cordia New"/>
            </a:endParaRPr>
          </a:p>
          <a:p>
            <a:endParaRPr lang="en-GB" i="1" dirty="0">
              <a:latin typeface="Helvetica"/>
              <a:cs typeface="Cordia New"/>
            </a:endParaRPr>
          </a:p>
          <a:p>
            <a:endParaRPr lang="en-GB" i="1" dirty="0">
              <a:latin typeface="Helvetica"/>
              <a:cs typeface="Cordia New"/>
            </a:endParaRPr>
          </a:p>
          <a:p>
            <a:endParaRPr lang="en-GB" i="1" dirty="0">
              <a:latin typeface="Helvetica"/>
              <a:cs typeface="Cordia New"/>
            </a:endParaRPr>
          </a:p>
          <a:p>
            <a:endParaRPr lang="en-GB" i="1" dirty="0">
              <a:latin typeface="Helvetica" pitchFamily="2" charset="0"/>
              <a:cs typeface="Cordia New" panose="020B0304020202020204" pitchFamily="34" charset="-34"/>
            </a:endParaRPr>
          </a:p>
        </p:txBody>
      </p:sp>
      <p:pic>
        <p:nvPicPr>
          <p:cNvPr id="5" name="Picture 4" descr="A couple cups of coffee and cookies&#10;&#10;AI-generated content may be incorrect.">
            <a:extLst>
              <a:ext uri="{FF2B5EF4-FFF2-40B4-BE49-F238E27FC236}">
                <a16:creationId xmlns:a16="http://schemas.microsoft.com/office/drawing/2014/main" id="{26554273-9C6E-A980-5F0B-31EB20D9C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9" y="0"/>
            <a:ext cx="4572000" cy="6858000"/>
          </a:xfrm>
          <a:prstGeom prst="rect">
            <a:avLst/>
          </a:prstGeom>
        </p:spPr>
      </p:pic>
      <p:sp>
        <p:nvSpPr>
          <p:cNvPr id="3" name="TextBox 2">
            <a:extLst>
              <a:ext uri="{FF2B5EF4-FFF2-40B4-BE49-F238E27FC236}">
                <a16:creationId xmlns:a16="http://schemas.microsoft.com/office/drawing/2014/main" id="{C66D3681-D652-FE5A-430F-0DA0BCE0BD12}"/>
              </a:ext>
            </a:extLst>
          </p:cNvPr>
          <p:cNvSpPr txBox="1"/>
          <p:nvPr/>
        </p:nvSpPr>
        <p:spPr>
          <a:xfrm>
            <a:off x="323449" y="387760"/>
            <a:ext cx="5038944" cy="1292662"/>
          </a:xfrm>
          <a:prstGeom prst="rect">
            <a:avLst/>
          </a:prstGeom>
          <a:noFill/>
        </p:spPr>
        <p:txBody>
          <a:bodyPr wrap="none" lIns="91440" tIns="45720" rIns="91440" bIns="45720" rtlCol="0" anchor="t">
            <a:spAutoFit/>
          </a:bodyPr>
          <a:lstStyle/>
          <a:p>
            <a:r>
              <a:rPr lang="en-GB" sz="2100" b="1" dirty="0">
                <a:latin typeface="Aptos"/>
                <a:cs typeface="Helvetica"/>
              </a:rPr>
              <a:t>Beverages </a:t>
            </a:r>
          </a:p>
          <a:p>
            <a:endParaRPr lang="en-GB" sz="2100" b="1" i="1" dirty="0">
              <a:latin typeface="Aptos"/>
              <a:cs typeface="Helvetica"/>
            </a:endParaRPr>
          </a:p>
          <a:p>
            <a:r>
              <a:rPr lang="en-GB" b="1" i="1" dirty="0">
                <a:latin typeface="Aptos"/>
                <a:cs typeface="Helvetica"/>
              </a:rPr>
              <a:t>Prices are per person unless otherwise stated.</a:t>
            </a:r>
            <a:endParaRPr lang="en-GB" b="1">
              <a:latin typeface="Aptos"/>
              <a:cs typeface="Helvetica"/>
            </a:endParaRPr>
          </a:p>
          <a:p>
            <a:endParaRPr lang="en-US" b="1" i="1" dirty="0">
              <a:latin typeface="Helvetica" pitchFamily="2" charset="0"/>
              <a:cs typeface="Helvetica"/>
            </a:endParaRPr>
          </a:p>
        </p:txBody>
      </p:sp>
    </p:spTree>
    <p:extLst>
      <p:ext uri="{BB962C8B-B14F-4D97-AF65-F5344CB8AC3E}">
        <p14:creationId xmlns:p14="http://schemas.microsoft.com/office/powerpoint/2010/main" val="140802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93BB2-3409-9A9B-F9A7-7511E113414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0146017-E6F2-B7A6-5229-28EF0506E0E6}"/>
              </a:ext>
            </a:extLst>
          </p:cNvPr>
          <p:cNvSpPr txBox="1"/>
          <p:nvPr/>
        </p:nvSpPr>
        <p:spPr>
          <a:xfrm>
            <a:off x="390144" y="1108411"/>
            <a:ext cx="6444342" cy="4343753"/>
          </a:xfrm>
          <a:prstGeom prst="rect">
            <a:avLst/>
          </a:prstGeom>
          <a:noFill/>
        </p:spPr>
        <p:txBody>
          <a:bodyPr wrap="square" lIns="91440" tIns="45720" rIns="91440" bIns="45720" anchor="t">
            <a:spAutoFit/>
          </a:bodyPr>
          <a:lstStyle/>
          <a:p>
            <a:r>
              <a:rPr lang="en-GB" sz="1600" b="1" i="1" dirty="0">
                <a:latin typeface="Helvetica"/>
                <a:cs typeface="Cordia New"/>
              </a:rPr>
              <a:t>Prices are per person (minimum 6 people)</a:t>
            </a:r>
          </a:p>
          <a:p>
            <a:endParaRPr lang="en-GB" sz="1600" i="1" dirty="0">
              <a:latin typeface="Helvetica"/>
              <a:cs typeface="Cordia New"/>
            </a:endParaRPr>
          </a:p>
          <a:p>
            <a:r>
              <a:rPr lang="en-GB" sz="1600" i="1" dirty="0">
                <a:latin typeface="Helvetica"/>
                <a:cs typeface="Cordia New"/>
              </a:rPr>
              <a:t>All breakfasts are served with tea, coffee and water.</a:t>
            </a:r>
            <a:endParaRPr lang="en-GB" dirty="0">
              <a:latin typeface="Helvetica"/>
              <a:cs typeface="Cordia New"/>
            </a:endParaRPr>
          </a:p>
          <a:p>
            <a:endParaRPr lang="en-GB" sz="1600" dirty="0">
              <a:latin typeface="Helvetica" pitchFamily="2" charset="0"/>
              <a:cs typeface="Cordia New" panose="020B0304020202020204" pitchFamily="34" charset="-34"/>
            </a:endParaRPr>
          </a:p>
          <a:p>
            <a:pPr>
              <a:lnSpc>
                <a:spcPct val="115000"/>
              </a:lnSpc>
              <a:spcAft>
                <a:spcPts val="800"/>
              </a:spcAft>
            </a:pPr>
            <a:r>
              <a:rPr lang="en-GB" sz="1600" b="1" kern="100" dirty="0">
                <a:effectLst/>
                <a:latin typeface="Helvetica"/>
                <a:ea typeface="Times New Roman" panose="02020603050405020304" pitchFamily="18" charset="0"/>
                <a:cs typeface="Times New Roman"/>
              </a:rPr>
              <a:t>CONTINENTAL BREAKFAST </a:t>
            </a:r>
            <a:r>
              <a:rPr lang="en-GB" sz="1600" b="1" kern="100" dirty="0">
                <a:latin typeface="Helvetica"/>
                <a:ea typeface="Times New Roman" panose="02020603050405020304" pitchFamily="18" charset="0"/>
                <a:cs typeface="Times New Roman"/>
              </a:rPr>
              <a:t>- £8.50</a:t>
            </a:r>
            <a:endParaRPr lang="en-GB" sz="1600" kern="100" dirty="0">
              <a:effectLst/>
              <a:latin typeface="Helvetica"/>
              <a:ea typeface="Times New Roman" panose="02020603050405020304" pitchFamily="18" charset="0"/>
              <a:cs typeface="Times New Roman"/>
            </a:endParaRPr>
          </a:p>
          <a:p>
            <a:pPr>
              <a:lnSpc>
                <a:spcPct val="115000"/>
              </a:lnSpc>
              <a:spcAft>
                <a:spcPts val="800"/>
              </a:spcAft>
            </a:pPr>
            <a:r>
              <a:rPr lang="en-GB" sz="1600" kern="100" dirty="0">
                <a:effectLst/>
                <a:latin typeface="Helvetica" pitchFamily="2" charset="0"/>
                <a:ea typeface="Times New Roman" panose="02020603050405020304" pitchFamily="18" charset="0"/>
                <a:cs typeface="Cordia New" panose="020B0304020202020204" pitchFamily="34" charset="-34"/>
              </a:rPr>
              <a:t>A selection of mini freshly baked croissants (1)</a:t>
            </a:r>
          </a:p>
          <a:p>
            <a:pPr>
              <a:lnSpc>
                <a:spcPct val="115000"/>
              </a:lnSpc>
              <a:spcAft>
                <a:spcPts val="800"/>
              </a:spcAft>
            </a:pPr>
            <a:r>
              <a:rPr lang="en-GB" sz="1600" kern="100" dirty="0">
                <a:effectLst/>
                <a:latin typeface="Helvetica"/>
                <a:ea typeface="Times New Roman" panose="02020603050405020304" pitchFamily="18" charset="0"/>
                <a:cs typeface="Cordia New"/>
              </a:rPr>
              <a:t>A selection of mini freshly baked Danish pastries (1)</a:t>
            </a:r>
            <a:endParaRPr lang="en-GB" dirty="0">
              <a:latin typeface="Aptos" panose="02110004020202020204"/>
              <a:ea typeface="Times New Roman" panose="02020603050405020304" pitchFamily="18" charset="0"/>
              <a:cs typeface="Cordia New"/>
            </a:endParaRPr>
          </a:p>
          <a:p>
            <a:pPr>
              <a:lnSpc>
                <a:spcPct val="114999"/>
              </a:lnSpc>
              <a:spcAft>
                <a:spcPts val="800"/>
              </a:spcAft>
            </a:pPr>
            <a:r>
              <a:rPr lang="en-GB" sz="1600" kern="100" dirty="0">
                <a:effectLst/>
                <a:latin typeface="Helvetica"/>
                <a:ea typeface="Times New Roman" panose="02020603050405020304" pitchFamily="18" charset="0"/>
                <a:cs typeface="Cordia New"/>
              </a:rPr>
              <a:t>Seasonal sliced fresh fruit platter</a:t>
            </a:r>
            <a:endParaRPr lang="en-GB" dirty="0"/>
          </a:p>
          <a:p>
            <a:pPr rtl="0"/>
            <a:endParaRPr lang="en-GB" sz="1600" dirty="0">
              <a:latin typeface="Helvetica" pitchFamily="2" charset="0"/>
              <a:cs typeface="Cordia New" panose="020B0304020202020204" pitchFamily="34" charset="-34"/>
            </a:endParaRPr>
          </a:p>
          <a:p>
            <a:r>
              <a:rPr lang="en-GB" sz="1600" b="1" dirty="0">
                <a:latin typeface="Helvetica"/>
                <a:cs typeface="Cordia New"/>
              </a:rPr>
              <a:t>DELUXE BREAKFAST BAGEL - £13.50 </a:t>
            </a:r>
            <a:endParaRPr lang="en-GB" sz="1600" b="1" dirty="0">
              <a:latin typeface="Helvetica" pitchFamily="2" charset="0"/>
              <a:cs typeface="Cordia New" panose="020B0304020202020204" pitchFamily="34" charset="-34"/>
            </a:endParaRPr>
          </a:p>
          <a:p>
            <a:pPr rtl="0"/>
            <a:endParaRPr lang="en-GB" sz="1600" dirty="0">
              <a:latin typeface="Helvetica" pitchFamily="2" charset="0"/>
              <a:cs typeface="Cordia New" panose="020B0304020202020204" pitchFamily="34" charset="-34"/>
            </a:endParaRPr>
          </a:p>
          <a:p>
            <a:r>
              <a:rPr lang="en-GB" sz="1600" dirty="0">
                <a:effectLst/>
                <a:latin typeface="Helvetica"/>
                <a:ea typeface="Times New Roman" panose="02020603050405020304" pitchFamily="18" charset="0"/>
                <a:cs typeface="Cordia New"/>
              </a:rPr>
              <a:t>Freshly baked mini croissants (1)</a:t>
            </a:r>
            <a:br>
              <a:rPr lang="en-GB" sz="1600" dirty="0">
                <a:effectLst/>
                <a:latin typeface="Helvetica" pitchFamily="2" charset="0"/>
                <a:ea typeface="Times New Roman" panose="02020603050405020304" pitchFamily="18" charset="0"/>
                <a:cs typeface="Cordia New" panose="020B0304020202020204" pitchFamily="34" charset="-34"/>
              </a:rPr>
            </a:br>
            <a:r>
              <a:rPr lang="en-GB" sz="1600" dirty="0">
                <a:effectLst/>
                <a:latin typeface="Helvetica"/>
                <a:ea typeface="Times New Roman" panose="02020603050405020304" pitchFamily="18" charset="0"/>
                <a:cs typeface="Cordia New"/>
              </a:rPr>
              <a:t>A selection of mini Danish pastries (1)</a:t>
            </a:r>
            <a:endParaRPr lang="en-GB" dirty="0">
              <a:latin typeface="Helvetica"/>
              <a:ea typeface="Times New Roman" panose="02020603050405020304" pitchFamily="18" charset="0"/>
              <a:cs typeface="Cordia New"/>
            </a:endParaRPr>
          </a:p>
          <a:p>
            <a:r>
              <a:rPr lang="en-GB" sz="1600" dirty="0">
                <a:effectLst/>
                <a:latin typeface="Helvetica"/>
                <a:ea typeface="Times New Roman" panose="02020603050405020304" pitchFamily="18" charset="0"/>
                <a:cs typeface="Cordia New"/>
              </a:rPr>
              <a:t>Open mini bagel with breakfast toppings (2) meat &amp; veg</a:t>
            </a:r>
            <a:br>
              <a:rPr lang="en-GB" sz="1600" dirty="0">
                <a:effectLst/>
                <a:latin typeface="Helvetica" pitchFamily="2" charset="0"/>
                <a:ea typeface="Times New Roman" panose="02020603050405020304" pitchFamily="18" charset="0"/>
                <a:cs typeface="Cordia New" panose="020B0304020202020204" pitchFamily="34" charset="-34"/>
              </a:rPr>
            </a:br>
            <a:r>
              <a:rPr lang="en-GB" sz="1600" dirty="0">
                <a:effectLst/>
                <a:latin typeface="Helvetica"/>
                <a:ea typeface="Times New Roman" panose="02020603050405020304" pitchFamily="18" charset="0"/>
                <a:cs typeface="Cordia New"/>
              </a:rPr>
              <a:t>Individual seasonal fruit salad pots (1)</a:t>
            </a:r>
            <a:r>
              <a:rPr lang="en-GB" sz="1600" dirty="0">
                <a:effectLst/>
                <a:latin typeface="Helvetica"/>
                <a:cs typeface="Cordia New"/>
              </a:rPr>
              <a:t> </a:t>
            </a:r>
            <a:endParaRPr lang="en-GB" dirty="0">
              <a:latin typeface="Helvetica"/>
              <a:cs typeface="Cordia New"/>
            </a:endParaRPr>
          </a:p>
        </p:txBody>
      </p:sp>
      <p:pic>
        <p:nvPicPr>
          <p:cNvPr id="5" name="Picture 4" descr="A tray of croissants and strawberries&#10;&#10;AI-generated content may be incorrect.">
            <a:extLst>
              <a:ext uri="{FF2B5EF4-FFF2-40B4-BE49-F238E27FC236}">
                <a16:creationId xmlns:a16="http://schemas.microsoft.com/office/drawing/2014/main" id="{133948F6-A547-168A-026B-243FF2EE3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199" y="0"/>
            <a:ext cx="4576800" cy="6858000"/>
          </a:xfrm>
          <a:prstGeom prst="rect">
            <a:avLst/>
          </a:prstGeom>
        </p:spPr>
      </p:pic>
      <p:sp>
        <p:nvSpPr>
          <p:cNvPr id="3" name="TextBox 2">
            <a:extLst>
              <a:ext uri="{FF2B5EF4-FFF2-40B4-BE49-F238E27FC236}">
                <a16:creationId xmlns:a16="http://schemas.microsoft.com/office/drawing/2014/main" id="{23536306-AD24-B317-DFBD-228C25728D06}"/>
              </a:ext>
            </a:extLst>
          </p:cNvPr>
          <p:cNvSpPr txBox="1"/>
          <p:nvPr/>
        </p:nvSpPr>
        <p:spPr>
          <a:xfrm>
            <a:off x="511183" y="456144"/>
            <a:ext cx="2152192" cy="461665"/>
          </a:xfrm>
          <a:prstGeom prst="rect">
            <a:avLst/>
          </a:prstGeom>
          <a:noFill/>
        </p:spPr>
        <p:txBody>
          <a:bodyPr wrap="none" lIns="91440" tIns="45720" rIns="91440" bIns="45720" rtlCol="0" anchor="t">
            <a:spAutoFit/>
          </a:bodyPr>
          <a:lstStyle/>
          <a:p>
            <a:r>
              <a:rPr lang="en-US" sz="2400" b="1" i="1" dirty="0">
                <a:latin typeface="Helvetica"/>
                <a:cs typeface="Helvetica"/>
              </a:rPr>
              <a:t>BREAKFAST </a:t>
            </a:r>
            <a:endParaRPr lang="en-US" dirty="0"/>
          </a:p>
        </p:txBody>
      </p:sp>
    </p:spTree>
    <p:extLst>
      <p:ext uri="{BB962C8B-B14F-4D97-AF65-F5344CB8AC3E}">
        <p14:creationId xmlns:p14="http://schemas.microsoft.com/office/powerpoint/2010/main" val="1732463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C37C-A995-72D0-762A-4100CDC9B34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B47F007-EE32-A1BB-EF5E-D48C1E187778}"/>
              </a:ext>
            </a:extLst>
          </p:cNvPr>
          <p:cNvSpPr txBox="1"/>
          <p:nvPr/>
        </p:nvSpPr>
        <p:spPr>
          <a:xfrm>
            <a:off x="390144" y="1687384"/>
            <a:ext cx="6502451" cy="3810787"/>
          </a:xfrm>
          <a:prstGeom prst="rect">
            <a:avLst/>
          </a:prstGeom>
          <a:noFill/>
        </p:spPr>
        <p:txBody>
          <a:bodyPr wrap="square" lIns="91440" tIns="45720" rIns="91440" bIns="45720" anchor="t">
            <a:spAutoFit/>
          </a:bodyPr>
          <a:lstStyle/>
          <a:p>
            <a:r>
              <a:rPr lang="en-US" b="1">
                <a:latin typeface="Helvetica"/>
                <a:cs typeface="Cordia New"/>
              </a:rPr>
              <a:t>SAVOURY BREAKFAST - £13.00</a:t>
            </a:r>
            <a:endParaRPr lang="en-US" b="1" dirty="0">
              <a:latin typeface="Helvetica"/>
              <a:cs typeface="Cordia New"/>
            </a:endParaRPr>
          </a:p>
          <a:p>
            <a:endParaRPr lang="en-US" dirty="0">
              <a:latin typeface="Helvetica" pitchFamily="2" charset="0"/>
              <a:cs typeface="Cordia New" panose="020B0304020202020204" pitchFamily="34" charset="-34"/>
            </a:endParaRPr>
          </a:p>
          <a:p>
            <a:r>
              <a:rPr lang="en-GB" sz="1600" kern="0" dirty="0">
                <a:effectLst/>
                <a:latin typeface="Helvetica"/>
                <a:ea typeface="Times New Roman" panose="02020603050405020304" pitchFamily="18" charset="0"/>
                <a:cs typeface="Cordia New"/>
              </a:rPr>
              <a:t>Fresh home-baked large breakfast muffins (1)</a:t>
            </a:r>
            <a:br>
              <a:rPr lang="en-GB" sz="1600" kern="0" dirty="0">
                <a:effectLst/>
                <a:latin typeface="Helvetica" pitchFamily="2" charset="0"/>
                <a:ea typeface="Times New Roman" panose="02020603050405020304" pitchFamily="18" charset="0"/>
                <a:cs typeface="Cordia New" panose="020B0304020202020204" pitchFamily="34" charset="-34"/>
              </a:rPr>
            </a:br>
            <a:r>
              <a:rPr lang="en-GB" sz="1600" kern="0" dirty="0">
                <a:effectLst/>
                <a:latin typeface="Helvetica"/>
                <a:ea typeface="Times New Roman" panose="02020603050405020304" pitchFamily="18" charset="0"/>
                <a:cs typeface="Cordia New"/>
              </a:rPr>
              <a:t>Large croissants filled with a selection of savoury breakfast fillings (1)</a:t>
            </a:r>
            <a:br>
              <a:rPr lang="en-GB" sz="1600" kern="0" dirty="0">
                <a:effectLst/>
                <a:latin typeface="Helvetica" pitchFamily="2" charset="0"/>
                <a:ea typeface="Times New Roman" panose="02020603050405020304" pitchFamily="18" charset="0"/>
                <a:cs typeface="Cordia New" panose="020B0304020202020204" pitchFamily="34" charset="-34"/>
              </a:rPr>
            </a:br>
            <a:r>
              <a:rPr lang="en-GB" sz="1600" kern="0" dirty="0">
                <a:effectLst/>
                <a:latin typeface="Helvetica"/>
                <a:ea typeface="Times New Roman" panose="02020603050405020304" pitchFamily="18" charset="0"/>
                <a:cs typeface="Cordia New"/>
              </a:rPr>
              <a:t>Delicious yoghurt with mixed red berries topped with granola (1)</a:t>
            </a:r>
          </a:p>
          <a:p>
            <a:endParaRPr lang="en-GB" kern="0" dirty="0">
              <a:latin typeface="Helvetica" pitchFamily="2" charset="0"/>
              <a:ea typeface="Times New Roman" panose="02020603050405020304" pitchFamily="18" charset="0"/>
              <a:cs typeface="Cordia New" panose="020B0304020202020204" pitchFamily="34" charset="-34"/>
            </a:endParaRPr>
          </a:p>
          <a:p>
            <a:pPr>
              <a:lnSpc>
                <a:spcPct val="115000"/>
              </a:lnSpc>
              <a:spcAft>
                <a:spcPts val="800"/>
              </a:spcAft>
            </a:pPr>
            <a:r>
              <a:rPr lang="en-GB" b="1" kern="100">
                <a:effectLst/>
                <a:latin typeface="Helvetica"/>
                <a:ea typeface="Times New Roman" panose="02020603050405020304" pitchFamily="18" charset="0"/>
                <a:cs typeface="Times New Roman"/>
              </a:rPr>
              <a:t>HEALTHY BREAKFAST OPTION </a:t>
            </a:r>
            <a:r>
              <a:rPr lang="en-GB" b="1" kern="100">
                <a:latin typeface="Helvetica"/>
                <a:ea typeface="Times New Roman" panose="02020603050405020304" pitchFamily="18" charset="0"/>
                <a:cs typeface="Times New Roman"/>
              </a:rPr>
              <a:t>- £13.50 </a:t>
            </a:r>
            <a:endParaRPr lang="en-GB" b="1" kern="100">
              <a:effectLst/>
              <a:latin typeface="Helvetica"/>
              <a:ea typeface="Times New Roman" panose="02020603050405020304" pitchFamily="18" charset="0"/>
              <a:cs typeface="Times New Roman"/>
            </a:endParaRPr>
          </a:p>
          <a:p>
            <a:pPr>
              <a:lnSpc>
                <a:spcPct val="115000"/>
              </a:lnSpc>
              <a:spcAft>
                <a:spcPts val="800"/>
              </a:spcAft>
            </a:pPr>
            <a:r>
              <a:rPr lang="en-GB" sz="1600" kern="100" dirty="0">
                <a:effectLst/>
                <a:latin typeface="Helvetica"/>
                <a:ea typeface="Times New Roman" panose="02020603050405020304" pitchFamily="18" charset="0"/>
                <a:cs typeface="Cordia New"/>
              </a:rPr>
              <a:t>Delicious yoghurt with mixed red berries topped with granola (1)</a:t>
            </a:r>
            <a:br>
              <a:rPr lang="en-GB" sz="1600" kern="100" dirty="0">
                <a:effectLst/>
                <a:latin typeface="Helvetica" pitchFamily="2" charset="0"/>
                <a:ea typeface="Times New Roman" panose="02020603050405020304" pitchFamily="18" charset="0"/>
                <a:cs typeface="Cordia New" panose="020B0304020202020204" pitchFamily="34" charset="-34"/>
              </a:rPr>
            </a:br>
            <a:r>
              <a:rPr lang="en-GB" sz="1600" kern="100" dirty="0">
                <a:effectLst/>
                <a:latin typeface="Helvetica"/>
                <a:ea typeface="Times New Roman" panose="02020603050405020304" pitchFamily="18" charset="0"/>
                <a:cs typeface="Cordia New"/>
              </a:rPr>
              <a:t>Mini open bagel with light cream cheese and cucumber (1) V</a:t>
            </a:r>
            <a:br>
              <a:rPr lang="en-GB" sz="1600" kern="100" dirty="0">
                <a:effectLst/>
                <a:latin typeface="Helvetica" pitchFamily="2" charset="0"/>
                <a:ea typeface="Times New Roman" panose="02020603050405020304" pitchFamily="18" charset="0"/>
                <a:cs typeface="Cordia New" panose="020B0304020202020204" pitchFamily="34" charset="-34"/>
              </a:rPr>
            </a:br>
            <a:r>
              <a:rPr lang="en-GB" sz="1600" kern="100" dirty="0">
                <a:effectLst/>
                <a:latin typeface="Helvetica"/>
                <a:ea typeface="Times New Roman" panose="02020603050405020304" pitchFamily="18" charset="0"/>
                <a:cs typeface="Cordia New"/>
              </a:rPr>
              <a:t>Bran muffin (1)</a:t>
            </a:r>
            <a:br>
              <a:rPr lang="en-GB" sz="1600" kern="100" dirty="0">
                <a:effectLst/>
                <a:latin typeface="Helvetica" pitchFamily="2" charset="0"/>
                <a:ea typeface="Times New Roman" panose="02020603050405020304" pitchFamily="18" charset="0"/>
                <a:cs typeface="Cordia New" panose="020B0304020202020204" pitchFamily="34" charset="-34"/>
              </a:rPr>
            </a:br>
            <a:r>
              <a:rPr lang="en-GB" sz="1600" kern="100" dirty="0">
                <a:effectLst/>
                <a:latin typeface="Helvetica"/>
                <a:ea typeface="Times New Roman" panose="02020603050405020304" pitchFamily="18" charset="0"/>
                <a:cs typeface="Cordia New"/>
              </a:rPr>
              <a:t>Homemade fruit smoothie (250ml) (1)</a:t>
            </a:r>
            <a:endParaRPr lang="en-GB" sz="1600" kern="100" dirty="0">
              <a:latin typeface="Helvetica"/>
              <a:cs typeface="Cordia New"/>
            </a:endParaRPr>
          </a:p>
          <a:p>
            <a:pPr marL="0" indent="0">
              <a:buNone/>
            </a:pPr>
            <a:endParaRPr lang="en-US" sz="1600" dirty="0">
              <a:latin typeface="Helvetica" pitchFamily="2" charset="0"/>
              <a:cs typeface="Cordia New" panose="020B0304020202020204" pitchFamily="34" charset="-34"/>
            </a:endParaRPr>
          </a:p>
          <a:p>
            <a:pPr marL="0"/>
            <a:endParaRPr lang="en-US" sz="1600" dirty="0">
              <a:latin typeface="Helvetica" pitchFamily="2" charset="0"/>
              <a:cs typeface="Cordia New" panose="020B0304020202020204" pitchFamily="34" charset="-34"/>
            </a:endParaRPr>
          </a:p>
        </p:txBody>
      </p:sp>
      <p:pic>
        <p:nvPicPr>
          <p:cNvPr id="4" name="Picture 3" descr="A dessert in a jar&#10;&#10;AI-generated content may be incorrect.">
            <a:extLst>
              <a:ext uri="{FF2B5EF4-FFF2-40B4-BE49-F238E27FC236}">
                <a16:creationId xmlns:a16="http://schemas.microsoft.com/office/drawing/2014/main" id="{44E24581-D7FB-7037-9BF1-08D11F18F7BB}"/>
              </a:ext>
            </a:extLst>
          </p:cNvPr>
          <p:cNvPicPr>
            <a:picLocks noChangeAspect="1"/>
          </p:cNvPicPr>
          <p:nvPr/>
        </p:nvPicPr>
        <p:blipFill>
          <a:blip r:embed="rId2">
            <a:extLst>
              <a:ext uri="{28A0092B-C50C-407E-A947-70E740481C1C}">
                <a14:useLocalDpi xmlns:a14="http://schemas.microsoft.com/office/drawing/2010/main" val="0"/>
              </a:ext>
            </a:extLst>
          </a:blip>
          <a:srcRect l="-416"/>
          <a:stretch/>
        </p:blipFill>
        <p:spPr>
          <a:xfrm flipH="1">
            <a:off x="7938618" y="0"/>
            <a:ext cx="4590976" cy="6857999"/>
          </a:xfrm>
          <a:prstGeom prst="rect">
            <a:avLst/>
          </a:prstGeom>
        </p:spPr>
      </p:pic>
      <p:sp>
        <p:nvSpPr>
          <p:cNvPr id="6" name="TextBox 5">
            <a:extLst>
              <a:ext uri="{FF2B5EF4-FFF2-40B4-BE49-F238E27FC236}">
                <a16:creationId xmlns:a16="http://schemas.microsoft.com/office/drawing/2014/main" id="{3C175B06-1CBA-84B6-64AE-45D55A77CAEF}"/>
              </a:ext>
            </a:extLst>
          </p:cNvPr>
          <p:cNvSpPr txBox="1"/>
          <p:nvPr/>
        </p:nvSpPr>
        <p:spPr>
          <a:xfrm>
            <a:off x="599106" y="651529"/>
            <a:ext cx="2067233" cy="461665"/>
          </a:xfrm>
          <a:prstGeom prst="rect">
            <a:avLst/>
          </a:prstGeom>
          <a:noFill/>
        </p:spPr>
        <p:txBody>
          <a:bodyPr wrap="none" lIns="91440" tIns="45720" rIns="91440" bIns="45720" rtlCol="0" anchor="t">
            <a:spAutoFit/>
          </a:bodyPr>
          <a:lstStyle/>
          <a:p>
            <a:r>
              <a:rPr lang="en-US" sz="2400" b="1" i="1" dirty="0">
                <a:latin typeface="Helvetica"/>
                <a:cs typeface="Helvetica"/>
              </a:rPr>
              <a:t>BREAKFAST</a:t>
            </a:r>
          </a:p>
        </p:txBody>
      </p:sp>
    </p:spTree>
    <p:extLst>
      <p:ext uri="{BB962C8B-B14F-4D97-AF65-F5344CB8AC3E}">
        <p14:creationId xmlns:p14="http://schemas.microsoft.com/office/powerpoint/2010/main" val="1534610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28E67-02E6-8189-F647-53FAF889EBE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68ECF4A-03F9-08FD-14CC-F1A79D6B5A8A}"/>
              </a:ext>
            </a:extLst>
          </p:cNvPr>
          <p:cNvSpPr txBox="1"/>
          <p:nvPr/>
        </p:nvSpPr>
        <p:spPr>
          <a:xfrm>
            <a:off x="242209" y="2134299"/>
            <a:ext cx="7173974" cy="2416046"/>
          </a:xfrm>
          <a:prstGeom prst="rect">
            <a:avLst/>
          </a:prstGeom>
          <a:noFill/>
        </p:spPr>
        <p:txBody>
          <a:bodyPr wrap="square" lIns="91440" tIns="45720" rIns="91440" bIns="45720" anchor="t">
            <a:spAutoFit/>
          </a:bodyPr>
          <a:lstStyle/>
          <a:p>
            <a:pPr>
              <a:lnSpc>
                <a:spcPct val="115000"/>
              </a:lnSpc>
              <a:spcAft>
                <a:spcPts val="800"/>
              </a:spcAft>
            </a:pPr>
            <a:r>
              <a:rPr lang="en-GB" b="1" kern="0" dirty="0">
                <a:effectLst/>
                <a:latin typeface="Helvetica"/>
                <a:ea typeface="Times New Roman" panose="02020603050405020304" pitchFamily="18" charset="0"/>
                <a:cs typeface="Times New Roman"/>
              </a:rPr>
              <a:t>FREE FROM BREAKFAST</a:t>
            </a:r>
            <a:r>
              <a:rPr lang="en-GB" b="1" kern="0" dirty="0">
                <a:latin typeface="Helvetica"/>
                <a:ea typeface="Times New Roman" panose="02020603050405020304" pitchFamily="18" charset="0"/>
                <a:cs typeface="Times New Roman"/>
              </a:rPr>
              <a:t> </a:t>
            </a:r>
            <a:r>
              <a:rPr lang="en-GB" b="1" kern="0" dirty="0">
                <a:latin typeface="Aptos"/>
                <a:ea typeface="Times New Roman" panose="02020603050405020304" pitchFamily="18" charset="0"/>
                <a:cs typeface="Helvetica"/>
              </a:rPr>
              <a:t>(gluten free, dairy free, vegan)</a:t>
            </a:r>
            <a:r>
              <a:rPr lang="en-GB" b="1" kern="0" dirty="0">
                <a:latin typeface="Helvetica"/>
                <a:ea typeface="Times New Roman" panose="02020603050405020304" pitchFamily="18" charset="0"/>
                <a:cs typeface="Helvetica"/>
              </a:rPr>
              <a:t> </a:t>
            </a:r>
            <a:r>
              <a:rPr lang="en-GB" b="1" kern="0">
                <a:highlight>
                  <a:srgbClr val="F5F5F5"/>
                </a:highlight>
                <a:latin typeface="Helvetica"/>
                <a:ea typeface="Times New Roman" panose="02020603050405020304" pitchFamily="18" charset="0"/>
                <a:cs typeface="Helvetica"/>
              </a:rPr>
              <a:t>- £13.50</a:t>
            </a:r>
            <a:endParaRPr lang="en-GB" b="1" kern="100" dirty="0">
              <a:latin typeface="Helvetica" pitchFamily="2" charset="0"/>
              <a:ea typeface="+mn-lt"/>
              <a:cs typeface="Times New Roman" panose="02020603050405020304" pitchFamily="18" charset="0"/>
            </a:endParaRPr>
          </a:p>
          <a:p>
            <a:pPr>
              <a:lnSpc>
                <a:spcPct val="114999"/>
              </a:lnSpc>
              <a:spcAft>
                <a:spcPts val="800"/>
              </a:spcAft>
            </a:pPr>
            <a:endParaRPr lang="en-GB" b="1" kern="0" dirty="0">
              <a:latin typeface="Helvetica"/>
              <a:ea typeface="Times New Roman" panose="02020603050405020304" pitchFamily="18" charset="0"/>
              <a:cs typeface="Times New Roman"/>
            </a:endParaRPr>
          </a:p>
          <a:p>
            <a:pPr>
              <a:lnSpc>
                <a:spcPct val="114999"/>
              </a:lnSpc>
              <a:spcAft>
                <a:spcPts val="800"/>
              </a:spcAft>
            </a:pPr>
            <a:r>
              <a:rPr lang="en-GB" sz="1600" kern="0" dirty="0">
                <a:effectLst/>
                <a:latin typeface="Helvetica"/>
                <a:ea typeface="Times New Roman" panose="02020603050405020304" pitchFamily="18" charset="0"/>
                <a:cs typeface="Cordia New"/>
              </a:rPr>
              <a:t>Gluten Free tortilla wrap with avocado, houmous &amp; salad (2) V</a:t>
            </a:r>
            <a:br>
              <a:rPr lang="en-GB" sz="1600" kern="0" dirty="0">
                <a:effectLst/>
                <a:latin typeface="Helvetica" pitchFamily="2" charset="0"/>
                <a:ea typeface="Times New Roman" panose="02020603050405020304" pitchFamily="18" charset="0"/>
                <a:cs typeface="Cordia New" panose="020B0304020202020204" pitchFamily="34" charset="-34"/>
              </a:rPr>
            </a:br>
            <a:r>
              <a:rPr lang="en-GB" sz="1600" kern="0" dirty="0">
                <a:effectLst/>
                <a:latin typeface="Helvetica"/>
                <a:ea typeface="Times New Roman" panose="02020603050405020304" pitchFamily="18" charset="0"/>
                <a:cs typeface="Cordia New"/>
              </a:rPr>
              <a:t>Soya yoghurt, mixed berries &amp; Gluten Free muesli (1) V</a:t>
            </a:r>
            <a:br>
              <a:rPr lang="en-GB" sz="1600" kern="0" dirty="0">
                <a:effectLst/>
                <a:latin typeface="Helvetica" pitchFamily="2" charset="0"/>
                <a:ea typeface="Times New Roman" panose="02020603050405020304" pitchFamily="18" charset="0"/>
                <a:cs typeface="Cordia New" panose="020B0304020202020204" pitchFamily="34" charset="-34"/>
              </a:rPr>
            </a:br>
            <a:r>
              <a:rPr lang="en-GB" sz="1600" kern="0" dirty="0">
                <a:effectLst/>
                <a:latin typeface="Helvetica"/>
                <a:ea typeface="Times New Roman" panose="02020603050405020304" pitchFamily="18" charset="0"/>
                <a:cs typeface="Cordia New"/>
              </a:rPr>
              <a:t>Large seasonal fruit skewer (1) V</a:t>
            </a:r>
            <a:br>
              <a:rPr lang="en-GB" sz="1600" kern="0" dirty="0">
                <a:effectLst/>
                <a:latin typeface="Helvetica" pitchFamily="2" charset="0"/>
                <a:ea typeface="Times New Roman" panose="02020603050405020304" pitchFamily="18" charset="0"/>
                <a:cs typeface="Cordia New" panose="020B0304020202020204" pitchFamily="34" charset="-34"/>
              </a:rPr>
            </a:br>
            <a:r>
              <a:rPr lang="en-GB" sz="1600" kern="0" dirty="0">
                <a:effectLst/>
                <a:latin typeface="Helvetica"/>
                <a:ea typeface="Times New Roman" panose="02020603050405020304" pitchFamily="18" charset="0"/>
                <a:cs typeface="Cordia New"/>
              </a:rPr>
              <a:t>Dairy-free strawberry smoothie made fresh in the morning (1) V</a:t>
            </a:r>
            <a:endParaRPr lang="en-GB" sz="1600" kern="100">
              <a:effectLst/>
              <a:latin typeface="Helvetica"/>
              <a:ea typeface="Times New Roman" panose="02020603050405020304" pitchFamily="18" charset="0"/>
              <a:cs typeface="Cordia New"/>
            </a:endParaRPr>
          </a:p>
          <a:p>
            <a:pPr marL="0"/>
            <a:endParaRPr lang="en-US" sz="1600" dirty="0">
              <a:solidFill>
                <a:schemeClr val="bg1"/>
              </a:solidFill>
              <a:latin typeface="Helvetica" pitchFamily="2" charset="0"/>
              <a:cs typeface="Cordia New" panose="020B0304020202020204" pitchFamily="34" charset="-34"/>
            </a:endParaRPr>
          </a:p>
        </p:txBody>
      </p:sp>
      <p:pic>
        <p:nvPicPr>
          <p:cNvPr id="5" name="Picture 4" descr="A tortilla wraps with a bowl of cream&#10;&#10;AI-generated content may be incorrect.">
            <a:extLst>
              <a:ext uri="{FF2B5EF4-FFF2-40B4-BE49-F238E27FC236}">
                <a16:creationId xmlns:a16="http://schemas.microsoft.com/office/drawing/2014/main" id="{A7BC6D89-0DEE-7D48-A8C7-46BDABFF3F22}"/>
              </a:ext>
            </a:extLst>
          </p:cNvPr>
          <p:cNvPicPr>
            <a:picLocks noChangeAspect="1"/>
          </p:cNvPicPr>
          <p:nvPr/>
        </p:nvPicPr>
        <p:blipFill rotWithShape="1">
          <a:blip r:embed="rId2">
            <a:extLst>
              <a:ext uri="{28A0092B-C50C-407E-A947-70E740481C1C}">
                <a14:useLocalDpi xmlns:a14="http://schemas.microsoft.com/office/drawing/2010/main" val="0"/>
              </a:ext>
            </a:extLst>
          </a:blip>
          <a:srcRect l="-380" r="-380"/>
          <a:stretch/>
        </p:blipFill>
        <p:spPr>
          <a:xfrm>
            <a:off x="7685903" y="-28444"/>
            <a:ext cx="4625840" cy="6886444"/>
          </a:xfrm>
          <a:prstGeom prst="rect">
            <a:avLst/>
          </a:prstGeom>
        </p:spPr>
      </p:pic>
      <p:sp>
        <p:nvSpPr>
          <p:cNvPr id="4" name="TextBox 3">
            <a:extLst>
              <a:ext uri="{FF2B5EF4-FFF2-40B4-BE49-F238E27FC236}">
                <a16:creationId xmlns:a16="http://schemas.microsoft.com/office/drawing/2014/main" id="{02BC4A8A-A967-85A6-C0AA-D18845ECC3A1}"/>
              </a:ext>
            </a:extLst>
          </p:cNvPr>
          <p:cNvSpPr txBox="1"/>
          <p:nvPr/>
        </p:nvSpPr>
        <p:spPr>
          <a:xfrm>
            <a:off x="599106" y="651529"/>
            <a:ext cx="2067233" cy="461665"/>
          </a:xfrm>
          <a:prstGeom prst="rect">
            <a:avLst/>
          </a:prstGeom>
          <a:noFill/>
        </p:spPr>
        <p:txBody>
          <a:bodyPr wrap="none" rtlCol="0">
            <a:spAutoFit/>
          </a:bodyPr>
          <a:lstStyle/>
          <a:p>
            <a:r>
              <a:rPr lang="en-US" sz="2400" b="1" i="1" dirty="0">
                <a:latin typeface="Helvetica" pitchFamily="2" charset="0"/>
              </a:rPr>
              <a:t>BREAKFAST</a:t>
            </a:r>
          </a:p>
        </p:txBody>
      </p:sp>
    </p:spTree>
    <p:extLst>
      <p:ext uri="{BB962C8B-B14F-4D97-AF65-F5344CB8AC3E}">
        <p14:creationId xmlns:p14="http://schemas.microsoft.com/office/powerpoint/2010/main" val="1196379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1620A-CFCA-4DBC-6CE5-177A2648110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EFE35FB-A447-A100-89E1-07E297D38485}"/>
              </a:ext>
            </a:extLst>
          </p:cNvPr>
          <p:cNvSpPr txBox="1"/>
          <p:nvPr/>
        </p:nvSpPr>
        <p:spPr>
          <a:xfrm>
            <a:off x="9144" y="841270"/>
            <a:ext cx="7595738" cy="5755422"/>
          </a:xfrm>
          <a:prstGeom prst="rect">
            <a:avLst/>
          </a:prstGeom>
          <a:noFill/>
        </p:spPr>
        <p:txBody>
          <a:bodyPr wrap="square" lIns="91440" tIns="45720" rIns="91440" bIns="45720" anchor="t">
            <a:spAutoFit/>
          </a:bodyPr>
          <a:lstStyle/>
          <a:p>
            <a:r>
              <a:rPr lang="en-GB" sz="1600" b="1" dirty="0">
                <a:latin typeface="Helvetica"/>
                <a:cs typeface="Helvetica"/>
              </a:rPr>
              <a:t>Prices are per platter (minimum order for 6 people)</a:t>
            </a:r>
            <a:endParaRPr lang="en-US" dirty="0">
              <a:latin typeface="Aptos" panose="02110004020202020204"/>
              <a:cs typeface="Cordia New"/>
            </a:endParaRPr>
          </a:p>
          <a:p>
            <a:r>
              <a:rPr lang="en-GB" sz="1600" b="1" i="1" dirty="0">
                <a:latin typeface="Helvetica"/>
                <a:cs typeface="Cordia New"/>
              </a:rPr>
              <a:t>Please add on crisps, drinks and anything extra as prices are now as stated</a:t>
            </a:r>
            <a:endParaRPr lang="en-US" sz="1600" dirty="0"/>
          </a:p>
          <a:p>
            <a:endParaRPr lang="en-GB" b="1" i="1" dirty="0">
              <a:latin typeface="Helvetica"/>
              <a:cs typeface="Cordia New"/>
            </a:endParaRPr>
          </a:p>
          <a:p>
            <a:r>
              <a:rPr lang="en-GB" b="1" dirty="0">
                <a:latin typeface="Helvetica"/>
                <a:cs typeface="Cordia New"/>
              </a:rPr>
              <a:t>SANDWICH SELECTION PLATTER</a:t>
            </a:r>
            <a:endParaRPr lang="en-GB" b="1" dirty="0">
              <a:latin typeface="Helvetica"/>
              <a:cs typeface="Helvetica"/>
            </a:endParaRPr>
          </a:p>
          <a:p>
            <a:endParaRPr lang="en-GB" sz="1600" dirty="0">
              <a:latin typeface="Helvetica" pitchFamily="2" charset="0"/>
              <a:ea typeface="Times New Roman" panose="02020603050405020304" pitchFamily="18" charset="0"/>
              <a:cs typeface="Cordia New" panose="020B0304020202020204" pitchFamily="34" charset="-34"/>
            </a:endParaRPr>
          </a:p>
          <a:p>
            <a:r>
              <a:rPr lang="en-GB" sz="1600" dirty="0">
                <a:latin typeface="Helvetica" pitchFamily="2" charset="0"/>
                <a:ea typeface="Times New Roman" panose="02020603050405020304" pitchFamily="18" charset="0"/>
                <a:cs typeface="Cordia New" panose="020B0304020202020204" pitchFamily="34" charset="-34"/>
              </a:rPr>
              <a:t>Sandwiches prepared on thick cut wholemeal, malted granary and white sliced bread with a selection of fillings</a:t>
            </a:r>
          </a:p>
          <a:p>
            <a:r>
              <a:rPr lang="en-GB" b="1" dirty="0">
                <a:latin typeface="Helvetica"/>
                <a:cs typeface="Helvetica"/>
              </a:rPr>
              <a:t>£56.00 per platter, 6 triangles per person (serves 6)</a:t>
            </a:r>
            <a:endParaRPr lang="en-GB" dirty="0"/>
          </a:p>
          <a:p>
            <a:endParaRPr lang="en-GB" sz="1600" dirty="0">
              <a:latin typeface="Helvetica" pitchFamily="2" charset="0"/>
              <a:cs typeface="Cordia New" panose="020B0304020202020204" pitchFamily="34" charset="-34"/>
            </a:endParaRPr>
          </a:p>
          <a:p>
            <a:r>
              <a:rPr lang="en-GB" b="1" dirty="0">
                <a:latin typeface="Helvetica"/>
                <a:cs typeface="Cordia New"/>
              </a:rPr>
              <a:t>WRAP SELECTION PLATTER</a:t>
            </a:r>
          </a:p>
          <a:p>
            <a:endParaRPr lang="en-GB" sz="1600" dirty="0">
              <a:latin typeface="Helvetica" pitchFamily="2" charset="0"/>
              <a:cs typeface="Cordia New" panose="020B0304020202020204" pitchFamily="34" charset="-34"/>
            </a:endParaRPr>
          </a:p>
          <a:p>
            <a:r>
              <a:rPr lang="en-GB" sz="1600" dirty="0">
                <a:latin typeface="Helvetica"/>
                <a:cs typeface="Cordia New"/>
              </a:rPr>
              <a:t>A selection of generously filled wraps to include – Spinach, tomato and plain wrap fillings</a:t>
            </a:r>
          </a:p>
          <a:p>
            <a:r>
              <a:rPr lang="en-GB" b="1" dirty="0">
                <a:solidFill>
                  <a:srgbClr val="000000"/>
                </a:solidFill>
                <a:latin typeface="Helvetica"/>
                <a:cs typeface="Helvetica"/>
              </a:rPr>
              <a:t>£49.00 per platter, 4 pieces per person (serves 6)</a:t>
            </a:r>
            <a:endParaRPr lang="en-GB" dirty="0"/>
          </a:p>
          <a:p>
            <a:endParaRPr lang="en-GB" sz="1600" dirty="0">
              <a:solidFill>
                <a:srgbClr val="000000"/>
              </a:solidFill>
              <a:latin typeface="Helvetica" pitchFamily="2" charset="0"/>
              <a:cs typeface="Cordia New" panose="020B0304020202020204" pitchFamily="34" charset="-34"/>
            </a:endParaRPr>
          </a:p>
          <a:p>
            <a:r>
              <a:rPr lang="en-GB" b="1" dirty="0">
                <a:solidFill>
                  <a:srgbClr val="000000"/>
                </a:solidFill>
                <a:latin typeface="Helvetica"/>
                <a:cs typeface="Cordia New"/>
              </a:rPr>
              <a:t>ADD ON'S</a:t>
            </a:r>
          </a:p>
          <a:p>
            <a:r>
              <a:rPr lang="en-GB" sz="1600" dirty="0">
                <a:solidFill>
                  <a:srgbClr val="000000"/>
                </a:solidFill>
                <a:latin typeface="Helvetica"/>
                <a:cs typeface="Cordia New"/>
              </a:rPr>
              <a:t>Walkers Crisps - £1.10</a:t>
            </a:r>
            <a:endParaRPr lang="en-GB" sz="1600" dirty="0">
              <a:solidFill>
                <a:srgbClr val="000000"/>
              </a:solidFill>
              <a:latin typeface="Helvetica" pitchFamily="2" charset="0"/>
              <a:cs typeface="Cordia New" panose="020B0304020202020204" pitchFamily="34" charset="-34"/>
            </a:endParaRPr>
          </a:p>
          <a:p>
            <a:r>
              <a:rPr lang="en-GB" sz="1600" dirty="0">
                <a:solidFill>
                  <a:srgbClr val="000000"/>
                </a:solidFill>
                <a:latin typeface="Helvetica"/>
                <a:cs typeface="Cordia New"/>
              </a:rPr>
              <a:t>Canned Drinks - £1.50</a:t>
            </a:r>
            <a:endParaRPr lang="en-GB" sz="1600" dirty="0">
              <a:solidFill>
                <a:srgbClr val="000000"/>
              </a:solidFill>
              <a:latin typeface="Helvetica" pitchFamily="2" charset="0"/>
              <a:cs typeface="Cordia New" panose="020B0304020202020204" pitchFamily="34" charset="-34"/>
            </a:endParaRPr>
          </a:p>
          <a:p>
            <a:r>
              <a:rPr lang="en-GB" sz="1600" dirty="0">
                <a:solidFill>
                  <a:srgbClr val="000000"/>
                </a:solidFill>
                <a:latin typeface="Helvetica"/>
                <a:cs typeface="Cordia New"/>
              </a:rPr>
              <a:t>Premium Drinks - £2.00</a:t>
            </a:r>
            <a:endParaRPr lang="en-GB" sz="1600" dirty="0">
              <a:solidFill>
                <a:srgbClr val="000000"/>
              </a:solidFill>
              <a:latin typeface="Helvetica" pitchFamily="2" charset="0"/>
              <a:cs typeface="Cordia New" panose="020B0304020202020204" pitchFamily="34" charset="-34"/>
            </a:endParaRPr>
          </a:p>
          <a:p>
            <a:r>
              <a:rPr lang="en-GB" sz="1600" dirty="0">
                <a:solidFill>
                  <a:srgbClr val="000000"/>
                </a:solidFill>
                <a:latin typeface="Helvetica"/>
                <a:cs typeface="Cordia New"/>
              </a:rPr>
              <a:t>Still &amp; Sparkling Water – £1.10 (price per person)</a:t>
            </a:r>
            <a:endParaRPr lang="en-GB" sz="1600" dirty="0">
              <a:latin typeface="Helvetica"/>
              <a:cs typeface="Cordia New"/>
            </a:endParaRPr>
          </a:p>
          <a:p>
            <a:r>
              <a:rPr lang="en-GB" sz="1600" dirty="0">
                <a:solidFill>
                  <a:srgbClr val="000000"/>
                </a:solidFill>
                <a:latin typeface="Helvetica"/>
                <a:cs typeface="Cordia New"/>
              </a:rPr>
              <a:t>Sliced Fruit Platter - £5.30 </a:t>
            </a:r>
            <a:r>
              <a:rPr lang="en-GB" sz="1600" b="1" dirty="0">
                <a:solidFill>
                  <a:srgbClr val="000000"/>
                </a:solidFill>
                <a:latin typeface="Helvetica"/>
                <a:cs typeface="Cordia New"/>
              </a:rPr>
              <a:t>(price per person - </a:t>
            </a:r>
            <a:r>
              <a:rPr lang="en-GB" sz="1600" b="1" dirty="0">
                <a:solidFill>
                  <a:srgbClr val="000000"/>
                </a:solidFill>
                <a:latin typeface="Helvetica"/>
                <a:cs typeface="Helvetica"/>
              </a:rPr>
              <a:t>minimum order for 6 people)</a:t>
            </a:r>
            <a:endParaRPr lang="en-GB" sz="1600" dirty="0">
              <a:solidFill>
                <a:srgbClr val="000000"/>
              </a:solidFill>
              <a:latin typeface="Helvetica"/>
              <a:cs typeface="Cordia New" panose="020B0304020202020204" pitchFamily="34" charset="-34"/>
            </a:endParaRPr>
          </a:p>
          <a:p>
            <a:endParaRPr lang="en-US" sz="1600" dirty="0">
              <a:solidFill>
                <a:schemeClr val="bg1"/>
              </a:solidFill>
              <a:latin typeface="Helvetica" pitchFamily="2" charset="0"/>
              <a:cs typeface="Cordia New" panose="020B0304020202020204" pitchFamily="34" charset="-34"/>
            </a:endParaRPr>
          </a:p>
        </p:txBody>
      </p:sp>
      <p:pic>
        <p:nvPicPr>
          <p:cNvPr id="6" name="Picture 5">
            <a:extLst>
              <a:ext uri="{FF2B5EF4-FFF2-40B4-BE49-F238E27FC236}">
                <a16:creationId xmlns:a16="http://schemas.microsoft.com/office/drawing/2014/main" id="{ABD6F39C-8D61-82F8-96D4-6200D257E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525" y="0"/>
            <a:ext cx="4577475" cy="6858000"/>
          </a:xfrm>
          <a:prstGeom prst="rect">
            <a:avLst/>
          </a:prstGeom>
        </p:spPr>
      </p:pic>
      <p:sp>
        <p:nvSpPr>
          <p:cNvPr id="5" name="TextBox 4">
            <a:extLst>
              <a:ext uri="{FF2B5EF4-FFF2-40B4-BE49-F238E27FC236}">
                <a16:creationId xmlns:a16="http://schemas.microsoft.com/office/drawing/2014/main" id="{A30F32FC-6C84-62AA-B040-C3877DB86EF8}"/>
              </a:ext>
            </a:extLst>
          </p:cNvPr>
          <p:cNvSpPr txBox="1"/>
          <p:nvPr/>
        </p:nvSpPr>
        <p:spPr>
          <a:xfrm>
            <a:off x="2514" y="136439"/>
            <a:ext cx="5046381" cy="461665"/>
          </a:xfrm>
          <a:prstGeom prst="rect">
            <a:avLst/>
          </a:prstGeom>
          <a:noFill/>
        </p:spPr>
        <p:txBody>
          <a:bodyPr wrap="none" lIns="91440" tIns="45720" rIns="91440" bIns="45720" rtlCol="0" anchor="t">
            <a:spAutoFit/>
          </a:bodyPr>
          <a:lstStyle/>
          <a:p>
            <a:r>
              <a:rPr lang="en-GB" sz="2400" b="1" i="1" dirty="0">
                <a:latin typeface="Helvetica"/>
                <a:cs typeface="Helvetica"/>
              </a:rPr>
              <a:t>WRAP &amp; SANDWICH SELECTION</a:t>
            </a:r>
          </a:p>
        </p:txBody>
      </p:sp>
    </p:spTree>
    <p:extLst>
      <p:ext uri="{BB962C8B-B14F-4D97-AF65-F5344CB8AC3E}">
        <p14:creationId xmlns:p14="http://schemas.microsoft.com/office/powerpoint/2010/main" val="3665478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2878</Words>
  <Application>Microsoft Macintosh PowerPoint</Application>
  <PresentationFormat>Widescreen</PresentationFormat>
  <Paragraphs>378</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Aptos</vt:lpstr>
      <vt:lpstr>Aptos Display</vt:lpstr>
      <vt:lpstr>Arial</vt:lpstr>
      <vt:lpstr>Helvetica</vt:lpstr>
      <vt:lpstr>Montserrat</vt:lpstr>
      <vt:lpstr>Wingdings</vt:lpstr>
      <vt:lpstr>Wingdings,Sans-Serif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Chiara Ferretti</dc:creator>
  <cp:lastModifiedBy>Chiara Ferretti</cp:lastModifiedBy>
  <cp:revision>891</cp:revision>
  <dcterms:created xsi:type="dcterms:W3CDTF">2025-11-12T11:30:38Z</dcterms:created>
  <dcterms:modified xsi:type="dcterms:W3CDTF">2026-02-14T10:55:17Z</dcterms:modified>
</cp:coreProperties>
</file>